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notesSlides/notesSlide8.xml" ContentType="application/vnd.openxmlformats-officedocument.presentationml.notesSlide+xml"/>
  <Default Extension="vml" ContentType="application/vnd.openxmlformats-officedocument.vmlDrawing"/>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4"/>
  </p:notesMasterIdLst>
  <p:sldIdLst>
    <p:sldId id="256" r:id="rId2"/>
    <p:sldId id="264" r:id="rId3"/>
    <p:sldId id="258" r:id="rId4"/>
    <p:sldId id="269" r:id="rId5"/>
    <p:sldId id="271" r:id="rId6"/>
    <p:sldId id="273" r:id="rId7"/>
    <p:sldId id="281" r:id="rId8"/>
    <p:sldId id="285" r:id="rId9"/>
    <p:sldId id="267" r:id="rId10"/>
    <p:sldId id="286" r:id="rId11"/>
    <p:sldId id="265" r:id="rId12"/>
    <p:sldId id="266" r:id="rId13"/>
    <p:sldId id="257" r:id="rId14"/>
    <p:sldId id="262" r:id="rId15"/>
    <p:sldId id="270" r:id="rId16"/>
    <p:sldId id="288" r:id="rId17"/>
    <p:sldId id="287" r:id="rId18"/>
    <p:sldId id="289" r:id="rId19"/>
    <p:sldId id="259" r:id="rId20"/>
    <p:sldId id="295" r:id="rId21"/>
    <p:sldId id="290" r:id="rId22"/>
    <p:sldId id="291" r:id="rId23"/>
    <p:sldId id="292" r:id="rId24"/>
    <p:sldId id="293" r:id="rId25"/>
    <p:sldId id="294" r:id="rId26"/>
    <p:sldId id="274" r:id="rId27"/>
    <p:sldId id="275" r:id="rId28"/>
    <p:sldId id="276" r:id="rId29"/>
    <p:sldId id="277" r:id="rId30"/>
    <p:sldId id="278" r:id="rId31"/>
    <p:sldId id="279" r:id="rId32"/>
    <p:sldId id="280" r:id="rId33"/>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5" autoAdjust="0"/>
    <p:restoredTop sz="94667" autoAdjust="0"/>
  </p:normalViewPr>
  <p:slideViewPr>
    <p:cSldViewPr snapToGrid="0" snapToObjects="1">
      <p:cViewPr varScale="1">
        <p:scale>
          <a:sx n="69" d="100"/>
          <a:sy n="69" d="100"/>
        </p:scale>
        <p:origin x="-1404" y="-102"/>
      </p:cViewPr>
      <p:guideLst>
        <p:guide orient="horz" pos="2160"/>
        <p:guide pos="2880"/>
      </p:guideLst>
    </p:cSldViewPr>
  </p:slideViewPr>
  <p:outlineViewPr>
    <p:cViewPr>
      <p:scale>
        <a:sx n="33" d="100"/>
        <a:sy n="33" d="100"/>
      </p:scale>
      <p:origin x="0" y="8632"/>
    </p:cViewPr>
  </p:outlineViewPr>
  <p:notesTextViewPr>
    <p:cViewPr>
      <p:scale>
        <a:sx n="100" d="100"/>
        <a:sy n="100" d="100"/>
      </p:scale>
      <p:origin x="0" y="0"/>
    </p:cViewPr>
  </p:notesTextViewPr>
  <p:sorterViewPr>
    <p:cViewPr>
      <p:scale>
        <a:sx n="42" d="100"/>
        <a:sy n="42"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841DF4-B7C6-E740-A8F2-9CA73326FA1E}" type="doc">
      <dgm:prSet loTypeId="urn:microsoft.com/office/officeart/2005/8/layout/funnel1" loCatId="" qsTypeId="urn:microsoft.com/office/officeart/2005/8/quickstyle/simple4" qsCatId="simple" csTypeId="urn:microsoft.com/office/officeart/2005/8/colors/accent1_2" csCatId="accent1" phldr="1"/>
      <dgm:spPr/>
      <dgm:t>
        <a:bodyPr/>
        <a:lstStyle/>
        <a:p>
          <a:endParaRPr lang="es-ES"/>
        </a:p>
      </dgm:t>
    </dgm:pt>
    <dgm:pt modelId="{E987AFD5-356D-2247-A229-E7FA68DC5A76}">
      <dgm:prSet phldrT="[Texto]"/>
      <dgm:spPr>
        <a:solidFill>
          <a:schemeClr val="accent2">
            <a:lumMod val="75000"/>
          </a:schemeClr>
        </a:solidFill>
      </dgm:spPr>
      <dgm:t>
        <a:bodyPr/>
        <a:lstStyle/>
        <a:p>
          <a:r>
            <a:rPr lang="es-ES" dirty="0" smtClean="0"/>
            <a:t>Determinantes estructurales</a:t>
          </a:r>
          <a:endParaRPr lang="es-ES" dirty="0"/>
        </a:p>
      </dgm:t>
    </dgm:pt>
    <dgm:pt modelId="{0EF193C2-BB8E-354F-83B6-EC138EA27FCC}" type="parTrans" cxnId="{E9A88BF3-733F-AF4C-9004-AE7565E255DE}">
      <dgm:prSet/>
      <dgm:spPr/>
      <dgm:t>
        <a:bodyPr/>
        <a:lstStyle/>
        <a:p>
          <a:endParaRPr lang="es-ES"/>
        </a:p>
      </dgm:t>
    </dgm:pt>
    <dgm:pt modelId="{8BBC73CE-4B43-F74D-B9B0-828C5B6E2B1A}" type="sibTrans" cxnId="{E9A88BF3-733F-AF4C-9004-AE7565E255DE}">
      <dgm:prSet/>
      <dgm:spPr/>
      <dgm:t>
        <a:bodyPr/>
        <a:lstStyle/>
        <a:p>
          <a:endParaRPr lang="es-ES"/>
        </a:p>
      </dgm:t>
    </dgm:pt>
    <dgm:pt modelId="{B84C4279-151A-134B-A8F8-20AB58804FA5}">
      <dgm:prSet phldrT="[Texto]"/>
      <dgm:spPr>
        <a:solidFill>
          <a:schemeClr val="accent3"/>
        </a:solidFill>
      </dgm:spPr>
      <dgm:t>
        <a:bodyPr/>
        <a:lstStyle/>
        <a:p>
          <a:r>
            <a:rPr lang="es-ES" dirty="0" smtClean="0"/>
            <a:t>Determinantes del sistema</a:t>
          </a:r>
          <a:endParaRPr lang="es-ES" dirty="0"/>
        </a:p>
      </dgm:t>
    </dgm:pt>
    <dgm:pt modelId="{8B0D2DDE-290D-BC42-8AF3-1421DC0FCF30}" type="parTrans" cxnId="{028984D9-811A-FA4A-88F0-6A4E280B0B89}">
      <dgm:prSet/>
      <dgm:spPr/>
      <dgm:t>
        <a:bodyPr/>
        <a:lstStyle/>
        <a:p>
          <a:endParaRPr lang="es-ES"/>
        </a:p>
      </dgm:t>
    </dgm:pt>
    <dgm:pt modelId="{CCD72BED-DE85-1C42-9F3A-5BC27EFFA7A1}" type="sibTrans" cxnId="{028984D9-811A-FA4A-88F0-6A4E280B0B89}">
      <dgm:prSet/>
      <dgm:spPr/>
      <dgm:t>
        <a:bodyPr/>
        <a:lstStyle/>
        <a:p>
          <a:endParaRPr lang="es-ES"/>
        </a:p>
      </dgm:t>
    </dgm:pt>
    <dgm:pt modelId="{941C92EA-42FA-D84F-B215-45AE476F123D}">
      <dgm:prSet/>
      <dgm:spPr>
        <a:solidFill>
          <a:schemeClr val="accent1"/>
        </a:solidFill>
      </dgm:spPr>
      <dgm:t>
        <a:bodyPr/>
        <a:lstStyle/>
        <a:p>
          <a:r>
            <a:rPr lang="es-ES" dirty="0" smtClean="0"/>
            <a:t>Decisiones sanitarias</a:t>
          </a:r>
          <a:endParaRPr lang="es-ES" dirty="0"/>
        </a:p>
      </dgm:t>
    </dgm:pt>
    <dgm:pt modelId="{E7BAE62D-42B4-C340-AFF8-79955C87D589}" type="parTrans" cxnId="{73FBDCE9-9ADE-9044-A15D-9B1E4DE6D2C5}">
      <dgm:prSet/>
      <dgm:spPr/>
      <dgm:t>
        <a:bodyPr/>
        <a:lstStyle/>
        <a:p>
          <a:endParaRPr lang="es-ES"/>
        </a:p>
      </dgm:t>
    </dgm:pt>
    <dgm:pt modelId="{FB401075-93FA-B64F-AAFE-D7D4CDF0EDAE}" type="sibTrans" cxnId="{73FBDCE9-9ADE-9044-A15D-9B1E4DE6D2C5}">
      <dgm:prSet/>
      <dgm:spPr/>
      <dgm:t>
        <a:bodyPr/>
        <a:lstStyle/>
        <a:p>
          <a:endParaRPr lang="es-ES"/>
        </a:p>
      </dgm:t>
    </dgm:pt>
    <dgm:pt modelId="{D91757AB-009D-2440-B7FE-B32EC0698C79}">
      <dgm:prSet/>
      <dgm:spPr/>
      <dgm:t>
        <a:bodyPr/>
        <a:lstStyle/>
        <a:p>
          <a:r>
            <a:rPr lang="es-ES" dirty="0" smtClean="0"/>
            <a:t>Derecho a la salud</a:t>
          </a:r>
          <a:endParaRPr lang="es-ES" dirty="0"/>
        </a:p>
      </dgm:t>
    </dgm:pt>
    <dgm:pt modelId="{0E3CE61B-79FD-D94C-A69D-2430D3F6254C}" type="parTrans" cxnId="{97308A59-3017-3149-A787-1ADD5912DBDD}">
      <dgm:prSet/>
      <dgm:spPr/>
      <dgm:t>
        <a:bodyPr/>
        <a:lstStyle/>
        <a:p>
          <a:endParaRPr lang="es-ES"/>
        </a:p>
      </dgm:t>
    </dgm:pt>
    <dgm:pt modelId="{A06F3E1F-DCDB-404F-9D3C-CE4D3066D6A6}" type="sibTrans" cxnId="{97308A59-3017-3149-A787-1ADD5912DBDD}">
      <dgm:prSet/>
      <dgm:spPr/>
      <dgm:t>
        <a:bodyPr/>
        <a:lstStyle/>
        <a:p>
          <a:endParaRPr lang="es-ES"/>
        </a:p>
      </dgm:t>
    </dgm:pt>
    <dgm:pt modelId="{F59C6BE5-2DF9-A44F-9880-6C74F812D2CA}" type="pres">
      <dgm:prSet presAssocID="{4C841DF4-B7C6-E740-A8F2-9CA73326FA1E}" presName="Name0" presStyleCnt="0">
        <dgm:presLayoutVars>
          <dgm:chMax val="4"/>
          <dgm:resizeHandles val="exact"/>
        </dgm:presLayoutVars>
      </dgm:prSet>
      <dgm:spPr/>
      <dgm:t>
        <a:bodyPr/>
        <a:lstStyle/>
        <a:p>
          <a:endParaRPr lang="es-ES"/>
        </a:p>
      </dgm:t>
    </dgm:pt>
    <dgm:pt modelId="{503325D5-2396-0343-9F73-867A44617A8E}" type="pres">
      <dgm:prSet presAssocID="{4C841DF4-B7C6-E740-A8F2-9CA73326FA1E}" presName="ellipse" presStyleLbl="trBgShp" presStyleIdx="0" presStyleCnt="1"/>
      <dgm:spPr/>
    </dgm:pt>
    <dgm:pt modelId="{5864A275-977F-D44F-A708-719407B2EB36}" type="pres">
      <dgm:prSet presAssocID="{4C841DF4-B7C6-E740-A8F2-9CA73326FA1E}" presName="arrow1" presStyleLbl="fgShp" presStyleIdx="0" presStyleCnt="1"/>
      <dgm:spPr/>
      <dgm:t>
        <a:bodyPr/>
        <a:lstStyle/>
        <a:p>
          <a:endParaRPr lang="es-ES"/>
        </a:p>
      </dgm:t>
    </dgm:pt>
    <dgm:pt modelId="{7A828B73-8A27-F24C-90DD-0BA33B65A529}" type="pres">
      <dgm:prSet presAssocID="{4C841DF4-B7C6-E740-A8F2-9CA73326FA1E}" presName="rectangle" presStyleLbl="revTx" presStyleIdx="0" presStyleCnt="1">
        <dgm:presLayoutVars>
          <dgm:bulletEnabled val="1"/>
        </dgm:presLayoutVars>
      </dgm:prSet>
      <dgm:spPr/>
      <dgm:t>
        <a:bodyPr/>
        <a:lstStyle/>
        <a:p>
          <a:endParaRPr lang="es-ES"/>
        </a:p>
      </dgm:t>
    </dgm:pt>
    <dgm:pt modelId="{84A1050E-A568-574B-98F1-1D87007C8FAB}" type="pres">
      <dgm:prSet presAssocID="{B84C4279-151A-134B-A8F8-20AB58804FA5}" presName="item1" presStyleLbl="node1" presStyleIdx="0" presStyleCnt="3">
        <dgm:presLayoutVars>
          <dgm:bulletEnabled val="1"/>
        </dgm:presLayoutVars>
      </dgm:prSet>
      <dgm:spPr/>
      <dgm:t>
        <a:bodyPr/>
        <a:lstStyle/>
        <a:p>
          <a:endParaRPr lang="es-ES"/>
        </a:p>
      </dgm:t>
    </dgm:pt>
    <dgm:pt modelId="{CA915AAC-6B1C-CC4C-893E-0446A9F3CFAF}" type="pres">
      <dgm:prSet presAssocID="{941C92EA-42FA-D84F-B215-45AE476F123D}" presName="item2" presStyleLbl="node1" presStyleIdx="1" presStyleCnt="3">
        <dgm:presLayoutVars>
          <dgm:bulletEnabled val="1"/>
        </dgm:presLayoutVars>
      </dgm:prSet>
      <dgm:spPr/>
      <dgm:t>
        <a:bodyPr/>
        <a:lstStyle/>
        <a:p>
          <a:endParaRPr lang="es-ES"/>
        </a:p>
      </dgm:t>
    </dgm:pt>
    <dgm:pt modelId="{0777BA25-37A1-764A-8EA3-C7B6546A00AF}" type="pres">
      <dgm:prSet presAssocID="{D91757AB-009D-2440-B7FE-B32EC0698C79}" presName="item3" presStyleLbl="node1" presStyleIdx="2" presStyleCnt="3">
        <dgm:presLayoutVars>
          <dgm:bulletEnabled val="1"/>
        </dgm:presLayoutVars>
      </dgm:prSet>
      <dgm:spPr/>
      <dgm:t>
        <a:bodyPr/>
        <a:lstStyle/>
        <a:p>
          <a:endParaRPr lang="es-ES"/>
        </a:p>
      </dgm:t>
    </dgm:pt>
    <dgm:pt modelId="{DB12E5A3-0672-C743-8C64-BA28559D4DC7}" type="pres">
      <dgm:prSet presAssocID="{4C841DF4-B7C6-E740-A8F2-9CA73326FA1E}" presName="funnel" presStyleLbl="trAlignAcc1" presStyleIdx="0" presStyleCnt="1" custLinFactNeighborY="1716"/>
      <dgm:spPr/>
      <dgm:t>
        <a:bodyPr/>
        <a:lstStyle/>
        <a:p>
          <a:endParaRPr lang="es-ES"/>
        </a:p>
      </dgm:t>
    </dgm:pt>
  </dgm:ptLst>
  <dgm:cxnLst>
    <dgm:cxn modelId="{73FBDCE9-9ADE-9044-A15D-9B1E4DE6D2C5}" srcId="{4C841DF4-B7C6-E740-A8F2-9CA73326FA1E}" destId="{941C92EA-42FA-D84F-B215-45AE476F123D}" srcOrd="2" destOrd="0" parTransId="{E7BAE62D-42B4-C340-AFF8-79955C87D589}" sibTransId="{FB401075-93FA-B64F-AAFE-D7D4CDF0EDAE}"/>
    <dgm:cxn modelId="{EF21F5F6-8AB0-F04C-B05E-E1C1D940891C}" type="presOf" srcId="{E987AFD5-356D-2247-A229-E7FA68DC5A76}" destId="{0777BA25-37A1-764A-8EA3-C7B6546A00AF}" srcOrd="0" destOrd="0" presId="urn:microsoft.com/office/officeart/2005/8/layout/funnel1"/>
    <dgm:cxn modelId="{87BED346-C442-C741-845E-7125C65E238F}" type="presOf" srcId="{4C841DF4-B7C6-E740-A8F2-9CA73326FA1E}" destId="{F59C6BE5-2DF9-A44F-9880-6C74F812D2CA}" srcOrd="0" destOrd="0" presId="urn:microsoft.com/office/officeart/2005/8/layout/funnel1"/>
    <dgm:cxn modelId="{21F1084D-5474-494D-9AA0-2402AB9432A7}" type="presOf" srcId="{941C92EA-42FA-D84F-B215-45AE476F123D}" destId="{84A1050E-A568-574B-98F1-1D87007C8FAB}" srcOrd="0" destOrd="0" presId="urn:microsoft.com/office/officeart/2005/8/layout/funnel1"/>
    <dgm:cxn modelId="{A0C080E3-177A-5B4A-84AF-AC8000F468A9}" type="presOf" srcId="{D91757AB-009D-2440-B7FE-B32EC0698C79}" destId="{7A828B73-8A27-F24C-90DD-0BA33B65A529}" srcOrd="0" destOrd="0" presId="urn:microsoft.com/office/officeart/2005/8/layout/funnel1"/>
    <dgm:cxn modelId="{028984D9-811A-FA4A-88F0-6A4E280B0B89}" srcId="{4C841DF4-B7C6-E740-A8F2-9CA73326FA1E}" destId="{B84C4279-151A-134B-A8F8-20AB58804FA5}" srcOrd="1" destOrd="0" parTransId="{8B0D2DDE-290D-BC42-8AF3-1421DC0FCF30}" sibTransId="{CCD72BED-DE85-1C42-9F3A-5BC27EFFA7A1}"/>
    <dgm:cxn modelId="{E1841044-98AD-9642-9D37-74D25182F8FF}" type="presOf" srcId="{B84C4279-151A-134B-A8F8-20AB58804FA5}" destId="{CA915AAC-6B1C-CC4C-893E-0446A9F3CFAF}" srcOrd="0" destOrd="0" presId="urn:microsoft.com/office/officeart/2005/8/layout/funnel1"/>
    <dgm:cxn modelId="{97308A59-3017-3149-A787-1ADD5912DBDD}" srcId="{4C841DF4-B7C6-E740-A8F2-9CA73326FA1E}" destId="{D91757AB-009D-2440-B7FE-B32EC0698C79}" srcOrd="3" destOrd="0" parTransId="{0E3CE61B-79FD-D94C-A69D-2430D3F6254C}" sibTransId="{A06F3E1F-DCDB-404F-9D3C-CE4D3066D6A6}"/>
    <dgm:cxn modelId="{E9A88BF3-733F-AF4C-9004-AE7565E255DE}" srcId="{4C841DF4-B7C6-E740-A8F2-9CA73326FA1E}" destId="{E987AFD5-356D-2247-A229-E7FA68DC5A76}" srcOrd="0" destOrd="0" parTransId="{0EF193C2-BB8E-354F-83B6-EC138EA27FCC}" sibTransId="{8BBC73CE-4B43-F74D-B9B0-828C5B6E2B1A}"/>
    <dgm:cxn modelId="{56CCA7BB-60EB-744F-B35F-0306CBAF18D2}" type="presParOf" srcId="{F59C6BE5-2DF9-A44F-9880-6C74F812D2CA}" destId="{503325D5-2396-0343-9F73-867A44617A8E}" srcOrd="0" destOrd="0" presId="urn:microsoft.com/office/officeart/2005/8/layout/funnel1"/>
    <dgm:cxn modelId="{9D6F588D-5F93-1244-B6FE-7BCF2028B945}" type="presParOf" srcId="{F59C6BE5-2DF9-A44F-9880-6C74F812D2CA}" destId="{5864A275-977F-D44F-A708-719407B2EB36}" srcOrd="1" destOrd="0" presId="urn:microsoft.com/office/officeart/2005/8/layout/funnel1"/>
    <dgm:cxn modelId="{D7D8BC78-67BA-CF45-BCDD-3D395CB550D6}" type="presParOf" srcId="{F59C6BE5-2DF9-A44F-9880-6C74F812D2CA}" destId="{7A828B73-8A27-F24C-90DD-0BA33B65A529}" srcOrd="2" destOrd="0" presId="urn:microsoft.com/office/officeart/2005/8/layout/funnel1"/>
    <dgm:cxn modelId="{2D0A1781-0136-5944-9BCA-8F7346B17773}" type="presParOf" srcId="{F59C6BE5-2DF9-A44F-9880-6C74F812D2CA}" destId="{84A1050E-A568-574B-98F1-1D87007C8FAB}" srcOrd="3" destOrd="0" presId="urn:microsoft.com/office/officeart/2005/8/layout/funnel1"/>
    <dgm:cxn modelId="{D21F9AB6-FEA6-534D-BDB0-6EBC3F3CCBCE}" type="presParOf" srcId="{F59C6BE5-2DF9-A44F-9880-6C74F812D2CA}" destId="{CA915AAC-6B1C-CC4C-893E-0446A9F3CFAF}" srcOrd="4" destOrd="0" presId="urn:microsoft.com/office/officeart/2005/8/layout/funnel1"/>
    <dgm:cxn modelId="{8A353930-838A-4F4B-9D07-8B4C68A238F0}" type="presParOf" srcId="{F59C6BE5-2DF9-A44F-9880-6C74F812D2CA}" destId="{0777BA25-37A1-764A-8EA3-C7B6546A00AF}" srcOrd="5" destOrd="0" presId="urn:microsoft.com/office/officeart/2005/8/layout/funnel1"/>
    <dgm:cxn modelId="{0E369C24-8DA8-444B-BE08-913B6B26F568}" type="presParOf" srcId="{F59C6BE5-2DF9-A44F-9880-6C74F812D2CA}" destId="{DB12E5A3-0672-C743-8C64-BA28559D4DC7}" srcOrd="6" destOrd="0" presId="urn:microsoft.com/office/officeart/2005/8/layout/funne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C44398-E657-40D3-882D-8F8658C81C51}"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en-US"/>
        </a:p>
      </dgm:t>
    </dgm:pt>
    <dgm:pt modelId="{65A6608A-B327-4FD3-85CF-023ED6363248}">
      <dgm:prSet phldrT="[Texto]" custT="1"/>
      <dgm:spPr>
        <a:solidFill>
          <a:schemeClr val="accent1">
            <a:lumMod val="75000"/>
          </a:schemeClr>
        </a:solidFill>
      </dgm:spPr>
      <dgm:t>
        <a:bodyPr/>
        <a:lstStyle/>
        <a:p>
          <a:pPr>
            <a:spcAft>
              <a:spcPts val="0"/>
            </a:spcAft>
          </a:pPr>
          <a:r>
            <a:rPr lang="es-CR" sz="2800" dirty="0" smtClean="0"/>
            <a:t>Principales </a:t>
          </a:r>
        </a:p>
        <a:p>
          <a:pPr>
            <a:spcAft>
              <a:spcPts val="0"/>
            </a:spcAft>
          </a:pPr>
          <a:r>
            <a:rPr lang="es-CR" sz="2800" dirty="0" smtClean="0"/>
            <a:t>Recomendaciones</a:t>
          </a:r>
          <a:endParaRPr lang="en-US" sz="2800" dirty="0"/>
        </a:p>
      </dgm:t>
    </dgm:pt>
    <dgm:pt modelId="{5FAC1A57-611D-45A2-B200-C3C27850830D}" type="parTrans" cxnId="{9449A903-F692-4650-8991-EF98CB88C9AC}">
      <dgm:prSet/>
      <dgm:spPr/>
      <dgm:t>
        <a:bodyPr/>
        <a:lstStyle/>
        <a:p>
          <a:endParaRPr lang="en-US" sz="1800"/>
        </a:p>
      </dgm:t>
    </dgm:pt>
    <dgm:pt modelId="{15F569E4-433C-4019-AB61-EF430A602036}" type="sibTrans" cxnId="{9449A903-F692-4650-8991-EF98CB88C9AC}">
      <dgm:prSet/>
      <dgm:spPr/>
      <dgm:t>
        <a:bodyPr/>
        <a:lstStyle/>
        <a:p>
          <a:endParaRPr lang="en-US" sz="1800"/>
        </a:p>
      </dgm:t>
    </dgm:pt>
    <dgm:pt modelId="{AF1171E1-FCA5-4D4B-9962-255969DB15EA}">
      <dgm:prSet phldrT="[Texto]" custT="1"/>
      <dgm:spPr>
        <a:solidFill>
          <a:schemeClr val="accent6">
            <a:lumMod val="75000"/>
          </a:schemeClr>
        </a:solidFill>
      </dgm:spPr>
      <dgm:t>
        <a:bodyPr/>
        <a:lstStyle/>
        <a:p>
          <a:pPr algn="l">
            <a:spcAft>
              <a:spcPts val="0"/>
            </a:spcAft>
          </a:pPr>
          <a:r>
            <a:rPr lang="es-ES" sz="1600" b="1" dirty="0" smtClean="0"/>
            <a:t>información y comunicación basada en la población</a:t>
          </a:r>
          <a:endParaRPr lang="en-US" sz="1600" b="1" dirty="0"/>
        </a:p>
      </dgm:t>
    </dgm:pt>
    <dgm:pt modelId="{1839ED32-EA67-4F4F-AF61-D641CE7A1CE4}" type="parTrans" cxnId="{F860AB63-6583-475B-A536-24A8259BAE1A}">
      <dgm:prSet/>
      <dgm:spPr/>
      <dgm:t>
        <a:bodyPr/>
        <a:lstStyle/>
        <a:p>
          <a:endParaRPr lang="en-US"/>
        </a:p>
      </dgm:t>
    </dgm:pt>
    <dgm:pt modelId="{71732801-38B9-42F2-9E28-9A16DD36D3F1}" type="sibTrans" cxnId="{F860AB63-6583-475B-A536-24A8259BAE1A}">
      <dgm:prSet/>
      <dgm:spPr/>
      <dgm:t>
        <a:bodyPr/>
        <a:lstStyle/>
        <a:p>
          <a:endParaRPr lang="en-US"/>
        </a:p>
      </dgm:t>
    </dgm:pt>
    <dgm:pt modelId="{4E686F50-B30C-4E91-B1A9-DCA9D8B2CD85}" type="pres">
      <dgm:prSet presAssocID="{59C44398-E657-40D3-882D-8F8658C81C51}" presName="Name0" presStyleCnt="0">
        <dgm:presLayoutVars>
          <dgm:chPref val="1"/>
          <dgm:dir/>
          <dgm:animOne val="branch"/>
          <dgm:animLvl val="lvl"/>
          <dgm:resizeHandles val="exact"/>
        </dgm:presLayoutVars>
      </dgm:prSet>
      <dgm:spPr/>
      <dgm:t>
        <a:bodyPr/>
        <a:lstStyle/>
        <a:p>
          <a:endParaRPr lang="es-ES"/>
        </a:p>
      </dgm:t>
    </dgm:pt>
    <dgm:pt modelId="{65E0AFE4-126A-4832-B7B8-8D3043D004D9}" type="pres">
      <dgm:prSet presAssocID="{65A6608A-B327-4FD3-85CF-023ED6363248}" presName="root1" presStyleCnt="0"/>
      <dgm:spPr/>
    </dgm:pt>
    <dgm:pt modelId="{531CE910-12A5-49AA-8A80-A95019E62AAE}" type="pres">
      <dgm:prSet presAssocID="{65A6608A-B327-4FD3-85CF-023ED6363248}" presName="LevelOneTextNode" presStyleLbl="node0" presStyleIdx="0" presStyleCnt="1" custLinFactX="-92588" custLinFactNeighborX="-100000" custLinFactNeighborY="-98">
        <dgm:presLayoutVars>
          <dgm:chPref val="3"/>
        </dgm:presLayoutVars>
      </dgm:prSet>
      <dgm:spPr/>
      <dgm:t>
        <a:bodyPr/>
        <a:lstStyle/>
        <a:p>
          <a:endParaRPr lang="en-US"/>
        </a:p>
      </dgm:t>
    </dgm:pt>
    <dgm:pt modelId="{274FD485-1037-408F-A672-63461B1954DB}" type="pres">
      <dgm:prSet presAssocID="{65A6608A-B327-4FD3-85CF-023ED6363248}" presName="level2hierChild" presStyleCnt="0"/>
      <dgm:spPr/>
    </dgm:pt>
    <dgm:pt modelId="{410005DD-317A-46A7-8A76-C92B3A78DA45}" type="pres">
      <dgm:prSet presAssocID="{1839ED32-EA67-4F4F-AF61-D641CE7A1CE4}" presName="conn2-1" presStyleLbl="parChTrans1D2" presStyleIdx="0" presStyleCnt="1"/>
      <dgm:spPr/>
      <dgm:t>
        <a:bodyPr/>
        <a:lstStyle/>
        <a:p>
          <a:endParaRPr lang="es-ES"/>
        </a:p>
      </dgm:t>
    </dgm:pt>
    <dgm:pt modelId="{F5D872DF-74EA-49B3-9D39-7933800E6F94}" type="pres">
      <dgm:prSet presAssocID="{1839ED32-EA67-4F4F-AF61-D641CE7A1CE4}" presName="connTx" presStyleLbl="parChTrans1D2" presStyleIdx="0" presStyleCnt="1"/>
      <dgm:spPr/>
      <dgm:t>
        <a:bodyPr/>
        <a:lstStyle/>
        <a:p>
          <a:endParaRPr lang="es-ES"/>
        </a:p>
      </dgm:t>
    </dgm:pt>
    <dgm:pt modelId="{2362F7A7-2108-4406-848B-09E664DCEAF9}" type="pres">
      <dgm:prSet presAssocID="{AF1171E1-FCA5-4D4B-9962-255969DB15EA}" presName="root2" presStyleCnt="0"/>
      <dgm:spPr/>
    </dgm:pt>
    <dgm:pt modelId="{E5049709-FC92-48DD-B30C-FEEF462E7E6B}" type="pres">
      <dgm:prSet presAssocID="{AF1171E1-FCA5-4D4B-9962-255969DB15EA}" presName="LevelTwoTextNode" presStyleLbl="node2" presStyleIdx="0" presStyleCnt="1" custScaleX="55773" custScaleY="520316" custLinFactNeighborX="-58544" custLinFactNeighborY="-6552">
        <dgm:presLayoutVars>
          <dgm:chPref val="3"/>
        </dgm:presLayoutVars>
      </dgm:prSet>
      <dgm:spPr/>
      <dgm:t>
        <a:bodyPr/>
        <a:lstStyle/>
        <a:p>
          <a:endParaRPr lang="en-US"/>
        </a:p>
      </dgm:t>
    </dgm:pt>
    <dgm:pt modelId="{60612A3F-36B9-4835-B9EB-A3CE9AE412BB}" type="pres">
      <dgm:prSet presAssocID="{AF1171E1-FCA5-4D4B-9962-255969DB15EA}" presName="level3hierChild" presStyleCnt="0"/>
      <dgm:spPr/>
    </dgm:pt>
  </dgm:ptLst>
  <dgm:cxnLst>
    <dgm:cxn modelId="{BAFC05DA-4802-8848-B8F3-F6518A1B611B}" type="presOf" srcId="{65A6608A-B327-4FD3-85CF-023ED6363248}" destId="{531CE910-12A5-49AA-8A80-A95019E62AAE}" srcOrd="0" destOrd="0" presId="urn:microsoft.com/office/officeart/2008/layout/HorizontalMultiLevelHierarchy"/>
    <dgm:cxn modelId="{A0977151-B021-8E41-BFE2-B42E19C0D863}" type="presOf" srcId="{AF1171E1-FCA5-4D4B-9962-255969DB15EA}" destId="{E5049709-FC92-48DD-B30C-FEEF462E7E6B}" srcOrd="0" destOrd="0" presId="urn:microsoft.com/office/officeart/2008/layout/HorizontalMultiLevelHierarchy"/>
    <dgm:cxn modelId="{D5454858-93FD-D74C-B083-CEA912806974}" type="presOf" srcId="{1839ED32-EA67-4F4F-AF61-D641CE7A1CE4}" destId="{F5D872DF-74EA-49B3-9D39-7933800E6F94}" srcOrd="1" destOrd="0" presId="urn:microsoft.com/office/officeart/2008/layout/HorizontalMultiLevelHierarchy"/>
    <dgm:cxn modelId="{FA01FE4B-290A-3F49-BBC2-BE1278DC027A}" type="presOf" srcId="{1839ED32-EA67-4F4F-AF61-D641CE7A1CE4}" destId="{410005DD-317A-46A7-8A76-C92B3A78DA45}" srcOrd="0" destOrd="0" presId="urn:microsoft.com/office/officeart/2008/layout/HorizontalMultiLevelHierarchy"/>
    <dgm:cxn modelId="{F860AB63-6583-475B-A536-24A8259BAE1A}" srcId="{65A6608A-B327-4FD3-85CF-023ED6363248}" destId="{AF1171E1-FCA5-4D4B-9962-255969DB15EA}" srcOrd="0" destOrd="0" parTransId="{1839ED32-EA67-4F4F-AF61-D641CE7A1CE4}" sibTransId="{71732801-38B9-42F2-9E28-9A16DD36D3F1}"/>
    <dgm:cxn modelId="{9449A903-F692-4650-8991-EF98CB88C9AC}" srcId="{59C44398-E657-40D3-882D-8F8658C81C51}" destId="{65A6608A-B327-4FD3-85CF-023ED6363248}" srcOrd="0" destOrd="0" parTransId="{5FAC1A57-611D-45A2-B200-C3C27850830D}" sibTransId="{15F569E4-433C-4019-AB61-EF430A602036}"/>
    <dgm:cxn modelId="{FC9DB149-2056-E54F-9A37-9B313D6FA8B5}" type="presOf" srcId="{59C44398-E657-40D3-882D-8F8658C81C51}" destId="{4E686F50-B30C-4E91-B1A9-DCA9D8B2CD85}" srcOrd="0" destOrd="0" presId="urn:microsoft.com/office/officeart/2008/layout/HorizontalMultiLevelHierarchy"/>
    <dgm:cxn modelId="{90E69F36-B1D2-7349-906E-42969878EBCE}" type="presParOf" srcId="{4E686F50-B30C-4E91-B1A9-DCA9D8B2CD85}" destId="{65E0AFE4-126A-4832-B7B8-8D3043D004D9}" srcOrd="0" destOrd="0" presId="urn:microsoft.com/office/officeart/2008/layout/HorizontalMultiLevelHierarchy"/>
    <dgm:cxn modelId="{D3152356-C83B-6D42-BA7C-CEACB0BD5ABD}" type="presParOf" srcId="{65E0AFE4-126A-4832-B7B8-8D3043D004D9}" destId="{531CE910-12A5-49AA-8A80-A95019E62AAE}" srcOrd="0" destOrd="0" presId="urn:microsoft.com/office/officeart/2008/layout/HorizontalMultiLevelHierarchy"/>
    <dgm:cxn modelId="{B7ACCE98-8383-1841-B188-0BA470C30121}" type="presParOf" srcId="{65E0AFE4-126A-4832-B7B8-8D3043D004D9}" destId="{274FD485-1037-408F-A672-63461B1954DB}" srcOrd="1" destOrd="0" presId="urn:microsoft.com/office/officeart/2008/layout/HorizontalMultiLevelHierarchy"/>
    <dgm:cxn modelId="{12FAABD8-AB6C-6D45-A0B5-9A2D32B3A0A2}" type="presParOf" srcId="{274FD485-1037-408F-A672-63461B1954DB}" destId="{410005DD-317A-46A7-8A76-C92B3A78DA45}" srcOrd="0" destOrd="0" presId="urn:microsoft.com/office/officeart/2008/layout/HorizontalMultiLevelHierarchy"/>
    <dgm:cxn modelId="{5C1B36EA-80A0-9C4C-95EC-557BB8463AD2}" type="presParOf" srcId="{410005DD-317A-46A7-8A76-C92B3A78DA45}" destId="{F5D872DF-74EA-49B3-9D39-7933800E6F94}" srcOrd="0" destOrd="0" presId="urn:microsoft.com/office/officeart/2008/layout/HorizontalMultiLevelHierarchy"/>
    <dgm:cxn modelId="{53323DBB-3429-E540-8DD7-77012B1CD3C5}" type="presParOf" srcId="{274FD485-1037-408F-A672-63461B1954DB}" destId="{2362F7A7-2108-4406-848B-09E664DCEAF9}" srcOrd="1" destOrd="0" presId="urn:microsoft.com/office/officeart/2008/layout/HorizontalMultiLevelHierarchy"/>
    <dgm:cxn modelId="{2951D9BC-A7BA-8940-9525-733C1DADC31D}" type="presParOf" srcId="{2362F7A7-2108-4406-848B-09E664DCEAF9}" destId="{E5049709-FC92-48DD-B30C-FEEF462E7E6B}" srcOrd="0" destOrd="0" presId="urn:microsoft.com/office/officeart/2008/layout/HorizontalMultiLevelHierarchy"/>
    <dgm:cxn modelId="{4718C0F7-9AD2-D244-B642-FC07A6CCBD30}" type="presParOf" srcId="{2362F7A7-2108-4406-848B-09E664DCEAF9}" destId="{60612A3F-36B9-4835-B9EB-A3CE9AE412BB}" srcOrd="1" destOrd="0" presId="urn:microsoft.com/office/officeart/2008/layout/HorizontalMultiLevelHierarchy"/>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C44398-E657-40D3-882D-8F8658C81C51}"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en-US"/>
        </a:p>
      </dgm:t>
    </dgm:pt>
    <dgm:pt modelId="{65A6608A-B327-4FD3-85CF-023ED6363248}">
      <dgm:prSet phldrT="[Texto]" custT="1"/>
      <dgm:spPr/>
      <dgm:t>
        <a:bodyPr/>
        <a:lstStyle/>
        <a:p>
          <a:pPr>
            <a:spcAft>
              <a:spcPts val="0"/>
            </a:spcAft>
          </a:pPr>
          <a:r>
            <a:rPr lang="es-CR" sz="2800" dirty="0" smtClean="0"/>
            <a:t>Principales </a:t>
          </a:r>
        </a:p>
        <a:p>
          <a:pPr>
            <a:spcAft>
              <a:spcPts val="0"/>
            </a:spcAft>
          </a:pPr>
          <a:r>
            <a:rPr lang="es-CR" sz="2800" dirty="0" smtClean="0"/>
            <a:t>recomendaciones</a:t>
          </a:r>
          <a:endParaRPr lang="en-US" sz="2800" dirty="0"/>
        </a:p>
      </dgm:t>
    </dgm:pt>
    <dgm:pt modelId="{5FAC1A57-611D-45A2-B200-C3C27850830D}" type="parTrans" cxnId="{9449A903-F692-4650-8991-EF98CB88C9AC}">
      <dgm:prSet/>
      <dgm:spPr/>
      <dgm:t>
        <a:bodyPr/>
        <a:lstStyle/>
        <a:p>
          <a:endParaRPr lang="en-US" sz="1800"/>
        </a:p>
      </dgm:t>
    </dgm:pt>
    <dgm:pt modelId="{15F569E4-433C-4019-AB61-EF430A602036}" type="sibTrans" cxnId="{9449A903-F692-4650-8991-EF98CB88C9AC}">
      <dgm:prSet/>
      <dgm:spPr/>
      <dgm:t>
        <a:bodyPr/>
        <a:lstStyle/>
        <a:p>
          <a:endParaRPr lang="en-US" sz="1800"/>
        </a:p>
      </dgm:t>
    </dgm:pt>
    <dgm:pt modelId="{B9D0A364-1655-42CF-9654-02F634DCEFB8}">
      <dgm:prSet phldrT="[Texto]" custT="1"/>
      <dgm:spPr>
        <a:solidFill>
          <a:schemeClr val="accent3">
            <a:lumMod val="50000"/>
          </a:schemeClr>
        </a:solidFill>
      </dgm:spPr>
      <dgm:t>
        <a:bodyPr/>
        <a:lstStyle/>
        <a:p>
          <a:pPr algn="l"/>
          <a:r>
            <a:rPr lang="es-ES" sz="2200" b="1" i="1" noProof="0" dirty="0" smtClean="0"/>
            <a:t>Solidaridad</a:t>
          </a:r>
          <a:r>
            <a:rPr lang="es-ES" sz="2200" b="1" noProof="0" dirty="0" smtClean="0"/>
            <a:t>: debe de alcanzar a toda la población a lo largo del ciclo de vida independientemente de su capacidad de pago</a:t>
          </a:r>
          <a:endParaRPr lang="es-ES" sz="2200" b="1" noProof="0" dirty="0"/>
        </a:p>
      </dgm:t>
    </dgm:pt>
    <dgm:pt modelId="{6AFC8593-36B6-4EFA-BAC0-B084E590061E}" type="parTrans" cxnId="{7F5A47CB-A010-443E-8E05-D5AD5521A772}">
      <dgm:prSet custT="1"/>
      <dgm:spPr/>
      <dgm:t>
        <a:bodyPr/>
        <a:lstStyle/>
        <a:p>
          <a:endParaRPr lang="en-US" sz="1800"/>
        </a:p>
      </dgm:t>
    </dgm:pt>
    <dgm:pt modelId="{664D8FA8-300E-486D-B642-4CBBDBCC5439}" type="sibTrans" cxnId="{7F5A47CB-A010-443E-8E05-D5AD5521A772}">
      <dgm:prSet/>
      <dgm:spPr/>
      <dgm:t>
        <a:bodyPr/>
        <a:lstStyle/>
        <a:p>
          <a:endParaRPr lang="en-US" sz="1800"/>
        </a:p>
      </dgm:t>
    </dgm:pt>
    <dgm:pt modelId="{143299D6-CFA5-4007-BC1D-40FBA2DB63CB}">
      <dgm:prSet phldrT="[Texto]" custT="1"/>
      <dgm:spPr>
        <a:solidFill>
          <a:schemeClr val="accent3">
            <a:lumMod val="50000"/>
          </a:schemeClr>
        </a:solidFill>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s-ES" sz="2200" b="1" i="1" noProof="0" dirty="0" smtClean="0"/>
            <a:t>Universalidad</a:t>
          </a:r>
          <a:r>
            <a:rPr lang="es-ES" sz="2200" b="1" noProof="0" dirty="0" smtClean="0"/>
            <a:t>: construir evidencia sobre brechas y barreras de acceso geográficas, etarias, étnicas y económicas que separan a la población entre los que tienen acceso y los que no.</a:t>
          </a:r>
          <a:endParaRPr lang="es-ES" sz="2200" b="1" noProof="0" dirty="0"/>
        </a:p>
      </dgm:t>
    </dgm:pt>
    <dgm:pt modelId="{0A3AFA56-D3A8-429D-BC9A-BE6F5DFEC1B9}" type="parTrans" cxnId="{FEDF4CD5-22E9-4FAE-A72D-7C4AEE42F7B0}">
      <dgm:prSet/>
      <dgm:spPr/>
      <dgm:t>
        <a:bodyPr/>
        <a:lstStyle/>
        <a:p>
          <a:endParaRPr lang="en-US"/>
        </a:p>
      </dgm:t>
    </dgm:pt>
    <dgm:pt modelId="{D2FA8143-0C22-42AD-90A4-998277D952C2}" type="sibTrans" cxnId="{FEDF4CD5-22E9-4FAE-A72D-7C4AEE42F7B0}">
      <dgm:prSet/>
      <dgm:spPr/>
      <dgm:t>
        <a:bodyPr/>
        <a:lstStyle/>
        <a:p>
          <a:endParaRPr lang="en-US"/>
        </a:p>
      </dgm:t>
    </dgm:pt>
    <dgm:pt modelId="{C0951E3B-1520-4A99-818D-2449E423BF4C}">
      <dgm:prSet phldrT="[Texto]" custT="1"/>
      <dgm:spPr>
        <a:solidFill>
          <a:schemeClr val="accent3">
            <a:lumMod val="50000"/>
          </a:schemeClr>
        </a:solidFill>
      </dgm:spPr>
      <dgm:t>
        <a:bodyPr/>
        <a:lstStyle/>
        <a:p>
          <a:pPr algn="l"/>
          <a:r>
            <a:rPr lang="es-ES" sz="2200" b="1" i="1" noProof="0" dirty="0" smtClean="0"/>
            <a:t>Equidad</a:t>
          </a:r>
          <a:r>
            <a:rPr lang="es-ES" sz="2200" b="1" noProof="0" dirty="0" smtClean="0"/>
            <a:t>: rechazo a las propuestas que excluyen poblaciones o que ofrecen esquemas uniformes y no según necesidades</a:t>
          </a:r>
          <a:endParaRPr lang="es-ES" sz="2200" b="1" noProof="0" dirty="0"/>
        </a:p>
      </dgm:t>
    </dgm:pt>
    <dgm:pt modelId="{D4A57D9B-A920-425D-B347-659800CE9444}" type="parTrans" cxnId="{4F88F2D1-D9BB-4912-83C0-53E46DAD4B5E}">
      <dgm:prSet/>
      <dgm:spPr/>
      <dgm:t>
        <a:bodyPr/>
        <a:lstStyle/>
        <a:p>
          <a:endParaRPr lang="en-US"/>
        </a:p>
      </dgm:t>
    </dgm:pt>
    <dgm:pt modelId="{4878B9E5-E877-4F0B-974C-97FF837967F9}" type="sibTrans" cxnId="{4F88F2D1-D9BB-4912-83C0-53E46DAD4B5E}">
      <dgm:prSet/>
      <dgm:spPr/>
      <dgm:t>
        <a:bodyPr/>
        <a:lstStyle/>
        <a:p>
          <a:endParaRPr lang="en-US"/>
        </a:p>
      </dgm:t>
    </dgm:pt>
    <dgm:pt modelId="{4E686F50-B30C-4E91-B1A9-DCA9D8B2CD85}" type="pres">
      <dgm:prSet presAssocID="{59C44398-E657-40D3-882D-8F8658C81C51}" presName="Name0" presStyleCnt="0">
        <dgm:presLayoutVars>
          <dgm:chPref val="1"/>
          <dgm:dir/>
          <dgm:animOne val="branch"/>
          <dgm:animLvl val="lvl"/>
          <dgm:resizeHandles val="exact"/>
        </dgm:presLayoutVars>
      </dgm:prSet>
      <dgm:spPr/>
      <dgm:t>
        <a:bodyPr/>
        <a:lstStyle/>
        <a:p>
          <a:endParaRPr lang="es-ES"/>
        </a:p>
      </dgm:t>
    </dgm:pt>
    <dgm:pt modelId="{65E0AFE4-126A-4832-B7B8-8D3043D004D9}" type="pres">
      <dgm:prSet presAssocID="{65A6608A-B327-4FD3-85CF-023ED6363248}" presName="root1" presStyleCnt="0"/>
      <dgm:spPr/>
    </dgm:pt>
    <dgm:pt modelId="{531CE910-12A5-49AA-8A80-A95019E62AAE}" type="pres">
      <dgm:prSet presAssocID="{65A6608A-B327-4FD3-85CF-023ED6363248}" presName="LevelOneTextNode" presStyleLbl="node0" presStyleIdx="0" presStyleCnt="1" custScaleX="150513" custScaleY="148499">
        <dgm:presLayoutVars>
          <dgm:chPref val="3"/>
        </dgm:presLayoutVars>
      </dgm:prSet>
      <dgm:spPr/>
      <dgm:t>
        <a:bodyPr/>
        <a:lstStyle/>
        <a:p>
          <a:endParaRPr lang="en-US"/>
        </a:p>
      </dgm:t>
    </dgm:pt>
    <dgm:pt modelId="{274FD485-1037-408F-A672-63461B1954DB}" type="pres">
      <dgm:prSet presAssocID="{65A6608A-B327-4FD3-85CF-023ED6363248}" presName="level2hierChild" presStyleCnt="0"/>
      <dgm:spPr/>
    </dgm:pt>
    <dgm:pt modelId="{575860AA-9265-43EF-ABCC-EF2E7CFF2C1F}" type="pres">
      <dgm:prSet presAssocID="{D4A57D9B-A920-425D-B347-659800CE9444}" presName="conn2-1" presStyleLbl="parChTrans1D2" presStyleIdx="0" presStyleCnt="3"/>
      <dgm:spPr/>
      <dgm:t>
        <a:bodyPr/>
        <a:lstStyle/>
        <a:p>
          <a:endParaRPr lang="es-ES"/>
        </a:p>
      </dgm:t>
    </dgm:pt>
    <dgm:pt modelId="{FFF698F3-7BC9-4937-A596-940F8590EE08}" type="pres">
      <dgm:prSet presAssocID="{D4A57D9B-A920-425D-B347-659800CE9444}" presName="connTx" presStyleLbl="parChTrans1D2" presStyleIdx="0" presStyleCnt="3"/>
      <dgm:spPr/>
      <dgm:t>
        <a:bodyPr/>
        <a:lstStyle/>
        <a:p>
          <a:endParaRPr lang="es-ES"/>
        </a:p>
      </dgm:t>
    </dgm:pt>
    <dgm:pt modelId="{2F3539E2-BB04-45AD-AE7B-7BC6CE3C2C72}" type="pres">
      <dgm:prSet presAssocID="{C0951E3B-1520-4A99-818D-2449E423BF4C}" presName="root2" presStyleCnt="0"/>
      <dgm:spPr/>
    </dgm:pt>
    <dgm:pt modelId="{FECA011C-CFA6-41DE-BA20-94ECCCAF41FB}" type="pres">
      <dgm:prSet presAssocID="{C0951E3B-1520-4A99-818D-2449E423BF4C}" presName="LevelTwoTextNode" presStyleLbl="node2" presStyleIdx="0" presStyleCnt="3" custScaleX="403449" custScaleY="212919">
        <dgm:presLayoutVars>
          <dgm:chPref val="3"/>
        </dgm:presLayoutVars>
      </dgm:prSet>
      <dgm:spPr/>
      <dgm:t>
        <a:bodyPr/>
        <a:lstStyle/>
        <a:p>
          <a:endParaRPr lang="es-ES"/>
        </a:p>
      </dgm:t>
    </dgm:pt>
    <dgm:pt modelId="{032532E7-1A7E-4255-B1C7-BB0B0DFA6508}" type="pres">
      <dgm:prSet presAssocID="{C0951E3B-1520-4A99-818D-2449E423BF4C}" presName="level3hierChild" presStyleCnt="0"/>
      <dgm:spPr/>
    </dgm:pt>
    <dgm:pt modelId="{EF09C754-1841-4D93-AAC3-57EE230CA757}" type="pres">
      <dgm:prSet presAssocID="{6AFC8593-36B6-4EFA-BAC0-B084E590061E}" presName="conn2-1" presStyleLbl="parChTrans1D2" presStyleIdx="1" presStyleCnt="3"/>
      <dgm:spPr/>
      <dgm:t>
        <a:bodyPr/>
        <a:lstStyle/>
        <a:p>
          <a:endParaRPr lang="es-ES"/>
        </a:p>
      </dgm:t>
    </dgm:pt>
    <dgm:pt modelId="{B4FBE284-B66F-46D7-9BD1-49E6270C562B}" type="pres">
      <dgm:prSet presAssocID="{6AFC8593-36B6-4EFA-BAC0-B084E590061E}" presName="connTx" presStyleLbl="parChTrans1D2" presStyleIdx="1" presStyleCnt="3"/>
      <dgm:spPr/>
      <dgm:t>
        <a:bodyPr/>
        <a:lstStyle/>
        <a:p>
          <a:endParaRPr lang="es-ES"/>
        </a:p>
      </dgm:t>
    </dgm:pt>
    <dgm:pt modelId="{25E46B01-0709-4D2D-85D3-37F6B2190E8D}" type="pres">
      <dgm:prSet presAssocID="{B9D0A364-1655-42CF-9654-02F634DCEFB8}" presName="root2" presStyleCnt="0"/>
      <dgm:spPr/>
    </dgm:pt>
    <dgm:pt modelId="{583903E0-F24F-44BC-90B3-CA3508DB9220}" type="pres">
      <dgm:prSet presAssocID="{B9D0A364-1655-42CF-9654-02F634DCEFB8}" presName="LevelTwoTextNode" presStyleLbl="node2" presStyleIdx="1" presStyleCnt="3" custScaleX="400530" custScaleY="210663">
        <dgm:presLayoutVars>
          <dgm:chPref val="3"/>
        </dgm:presLayoutVars>
      </dgm:prSet>
      <dgm:spPr/>
      <dgm:t>
        <a:bodyPr/>
        <a:lstStyle/>
        <a:p>
          <a:endParaRPr lang="en-US"/>
        </a:p>
      </dgm:t>
    </dgm:pt>
    <dgm:pt modelId="{39D243D8-CDC7-433B-876C-2F4B75FF6732}" type="pres">
      <dgm:prSet presAssocID="{B9D0A364-1655-42CF-9654-02F634DCEFB8}" presName="level3hierChild" presStyleCnt="0"/>
      <dgm:spPr/>
    </dgm:pt>
    <dgm:pt modelId="{80E0EDCF-23F6-43F4-A1F2-D62D4A1A4A47}" type="pres">
      <dgm:prSet presAssocID="{0A3AFA56-D3A8-429D-BC9A-BE6F5DFEC1B9}" presName="conn2-1" presStyleLbl="parChTrans1D2" presStyleIdx="2" presStyleCnt="3"/>
      <dgm:spPr/>
      <dgm:t>
        <a:bodyPr/>
        <a:lstStyle/>
        <a:p>
          <a:endParaRPr lang="es-ES"/>
        </a:p>
      </dgm:t>
    </dgm:pt>
    <dgm:pt modelId="{06AD66E3-ECFF-48E9-968E-BBEFAA349F12}" type="pres">
      <dgm:prSet presAssocID="{0A3AFA56-D3A8-429D-BC9A-BE6F5DFEC1B9}" presName="connTx" presStyleLbl="parChTrans1D2" presStyleIdx="2" presStyleCnt="3"/>
      <dgm:spPr/>
      <dgm:t>
        <a:bodyPr/>
        <a:lstStyle/>
        <a:p>
          <a:endParaRPr lang="es-ES"/>
        </a:p>
      </dgm:t>
    </dgm:pt>
    <dgm:pt modelId="{28E5D9E4-1C8E-408D-9533-987C8BF2B433}" type="pres">
      <dgm:prSet presAssocID="{143299D6-CFA5-4007-BC1D-40FBA2DB63CB}" presName="root2" presStyleCnt="0"/>
      <dgm:spPr/>
    </dgm:pt>
    <dgm:pt modelId="{D6F94A26-1DDD-4D6F-B595-EA8158924EB4}" type="pres">
      <dgm:prSet presAssocID="{143299D6-CFA5-4007-BC1D-40FBA2DB63CB}" presName="LevelTwoTextNode" presStyleLbl="node2" presStyleIdx="2" presStyleCnt="3" custScaleX="403969" custScaleY="282545">
        <dgm:presLayoutVars>
          <dgm:chPref val="3"/>
        </dgm:presLayoutVars>
      </dgm:prSet>
      <dgm:spPr/>
      <dgm:t>
        <a:bodyPr/>
        <a:lstStyle/>
        <a:p>
          <a:endParaRPr lang="en-US"/>
        </a:p>
      </dgm:t>
    </dgm:pt>
    <dgm:pt modelId="{E3590491-9E0B-4950-B7CA-EF825B71C86E}" type="pres">
      <dgm:prSet presAssocID="{143299D6-CFA5-4007-BC1D-40FBA2DB63CB}" presName="level3hierChild" presStyleCnt="0"/>
      <dgm:spPr/>
    </dgm:pt>
  </dgm:ptLst>
  <dgm:cxnLst>
    <dgm:cxn modelId="{CEEEC57F-9650-8643-BE1F-8B211DD02254}" type="presOf" srcId="{65A6608A-B327-4FD3-85CF-023ED6363248}" destId="{531CE910-12A5-49AA-8A80-A95019E62AAE}" srcOrd="0" destOrd="0" presId="urn:microsoft.com/office/officeart/2008/layout/HorizontalMultiLevelHierarchy"/>
    <dgm:cxn modelId="{1B30C725-95D5-724F-90DF-BF0F027A5979}" type="presOf" srcId="{D4A57D9B-A920-425D-B347-659800CE9444}" destId="{FFF698F3-7BC9-4937-A596-940F8590EE08}" srcOrd="1" destOrd="0" presId="urn:microsoft.com/office/officeart/2008/layout/HorizontalMultiLevelHierarchy"/>
    <dgm:cxn modelId="{27560F3B-968A-5F42-A891-41609138F435}" type="presOf" srcId="{B9D0A364-1655-42CF-9654-02F634DCEFB8}" destId="{583903E0-F24F-44BC-90B3-CA3508DB9220}" srcOrd="0" destOrd="0" presId="urn:microsoft.com/office/officeart/2008/layout/HorizontalMultiLevelHierarchy"/>
    <dgm:cxn modelId="{9449A903-F692-4650-8991-EF98CB88C9AC}" srcId="{59C44398-E657-40D3-882D-8F8658C81C51}" destId="{65A6608A-B327-4FD3-85CF-023ED6363248}" srcOrd="0" destOrd="0" parTransId="{5FAC1A57-611D-45A2-B200-C3C27850830D}" sibTransId="{15F569E4-433C-4019-AB61-EF430A602036}"/>
    <dgm:cxn modelId="{7F5A47CB-A010-443E-8E05-D5AD5521A772}" srcId="{65A6608A-B327-4FD3-85CF-023ED6363248}" destId="{B9D0A364-1655-42CF-9654-02F634DCEFB8}" srcOrd="1" destOrd="0" parTransId="{6AFC8593-36B6-4EFA-BAC0-B084E590061E}" sibTransId="{664D8FA8-300E-486D-B642-4CBBDBCC5439}"/>
    <dgm:cxn modelId="{19D87BEF-E50F-C448-86FB-7CEBE65CAB2C}" type="presOf" srcId="{6AFC8593-36B6-4EFA-BAC0-B084E590061E}" destId="{EF09C754-1841-4D93-AAC3-57EE230CA757}" srcOrd="0" destOrd="0" presId="urn:microsoft.com/office/officeart/2008/layout/HorizontalMultiLevelHierarchy"/>
    <dgm:cxn modelId="{3C4BA9A6-0172-CF47-A924-9373D665EE9E}" type="presOf" srcId="{D4A57D9B-A920-425D-B347-659800CE9444}" destId="{575860AA-9265-43EF-ABCC-EF2E7CFF2C1F}" srcOrd="0" destOrd="0" presId="urn:microsoft.com/office/officeart/2008/layout/HorizontalMultiLevelHierarchy"/>
    <dgm:cxn modelId="{4F88F2D1-D9BB-4912-83C0-53E46DAD4B5E}" srcId="{65A6608A-B327-4FD3-85CF-023ED6363248}" destId="{C0951E3B-1520-4A99-818D-2449E423BF4C}" srcOrd="0" destOrd="0" parTransId="{D4A57D9B-A920-425D-B347-659800CE9444}" sibTransId="{4878B9E5-E877-4F0B-974C-97FF837967F9}"/>
    <dgm:cxn modelId="{9B45C311-64BD-7A41-B73A-A3B0DB0A549C}" type="presOf" srcId="{0A3AFA56-D3A8-429D-BC9A-BE6F5DFEC1B9}" destId="{80E0EDCF-23F6-43F4-A1F2-D62D4A1A4A47}" srcOrd="0" destOrd="0" presId="urn:microsoft.com/office/officeart/2008/layout/HorizontalMultiLevelHierarchy"/>
    <dgm:cxn modelId="{FEDF4CD5-22E9-4FAE-A72D-7C4AEE42F7B0}" srcId="{65A6608A-B327-4FD3-85CF-023ED6363248}" destId="{143299D6-CFA5-4007-BC1D-40FBA2DB63CB}" srcOrd="2" destOrd="0" parTransId="{0A3AFA56-D3A8-429D-BC9A-BE6F5DFEC1B9}" sibTransId="{D2FA8143-0C22-42AD-90A4-998277D952C2}"/>
    <dgm:cxn modelId="{83AA9CF4-4E30-D34F-89C9-FD43B5E2B649}" type="presOf" srcId="{C0951E3B-1520-4A99-818D-2449E423BF4C}" destId="{FECA011C-CFA6-41DE-BA20-94ECCCAF41FB}" srcOrd="0" destOrd="0" presId="urn:microsoft.com/office/officeart/2008/layout/HorizontalMultiLevelHierarchy"/>
    <dgm:cxn modelId="{5B41E82F-7516-4743-A3E8-CBDE22D2BA09}" type="presOf" srcId="{143299D6-CFA5-4007-BC1D-40FBA2DB63CB}" destId="{D6F94A26-1DDD-4D6F-B595-EA8158924EB4}" srcOrd="0" destOrd="0" presId="urn:microsoft.com/office/officeart/2008/layout/HorizontalMultiLevelHierarchy"/>
    <dgm:cxn modelId="{E6F309FF-1891-0248-9949-80DABACAB1E1}" type="presOf" srcId="{6AFC8593-36B6-4EFA-BAC0-B084E590061E}" destId="{B4FBE284-B66F-46D7-9BD1-49E6270C562B}" srcOrd="1" destOrd="0" presId="urn:microsoft.com/office/officeart/2008/layout/HorizontalMultiLevelHierarchy"/>
    <dgm:cxn modelId="{DD5FB880-5C73-444C-9C1F-AA260BE36016}" type="presOf" srcId="{0A3AFA56-D3A8-429D-BC9A-BE6F5DFEC1B9}" destId="{06AD66E3-ECFF-48E9-968E-BBEFAA349F12}" srcOrd="1" destOrd="0" presId="urn:microsoft.com/office/officeart/2008/layout/HorizontalMultiLevelHierarchy"/>
    <dgm:cxn modelId="{70581A0B-9775-A64C-B38A-555D7D4F8BC7}" type="presOf" srcId="{59C44398-E657-40D3-882D-8F8658C81C51}" destId="{4E686F50-B30C-4E91-B1A9-DCA9D8B2CD85}" srcOrd="0" destOrd="0" presId="urn:microsoft.com/office/officeart/2008/layout/HorizontalMultiLevelHierarchy"/>
    <dgm:cxn modelId="{21DCFAB3-1A31-AF4B-B6C4-C6F95966B943}" type="presParOf" srcId="{4E686F50-B30C-4E91-B1A9-DCA9D8B2CD85}" destId="{65E0AFE4-126A-4832-B7B8-8D3043D004D9}" srcOrd="0" destOrd="0" presId="urn:microsoft.com/office/officeart/2008/layout/HorizontalMultiLevelHierarchy"/>
    <dgm:cxn modelId="{123C1923-B73E-9746-A3F1-020F9CB0FA33}" type="presParOf" srcId="{65E0AFE4-126A-4832-B7B8-8D3043D004D9}" destId="{531CE910-12A5-49AA-8A80-A95019E62AAE}" srcOrd="0" destOrd="0" presId="urn:microsoft.com/office/officeart/2008/layout/HorizontalMultiLevelHierarchy"/>
    <dgm:cxn modelId="{0A2C24CF-9072-9B40-8E11-756F6DD703DA}" type="presParOf" srcId="{65E0AFE4-126A-4832-B7B8-8D3043D004D9}" destId="{274FD485-1037-408F-A672-63461B1954DB}" srcOrd="1" destOrd="0" presId="urn:microsoft.com/office/officeart/2008/layout/HorizontalMultiLevelHierarchy"/>
    <dgm:cxn modelId="{5F20D852-0C95-4E44-AA01-B0F7F30482C6}" type="presParOf" srcId="{274FD485-1037-408F-A672-63461B1954DB}" destId="{575860AA-9265-43EF-ABCC-EF2E7CFF2C1F}" srcOrd="0" destOrd="0" presId="urn:microsoft.com/office/officeart/2008/layout/HorizontalMultiLevelHierarchy"/>
    <dgm:cxn modelId="{3E79D669-EF07-0F4D-8490-97E3427D4192}" type="presParOf" srcId="{575860AA-9265-43EF-ABCC-EF2E7CFF2C1F}" destId="{FFF698F3-7BC9-4937-A596-940F8590EE08}" srcOrd="0" destOrd="0" presId="urn:microsoft.com/office/officeart/2008/layout/HorizontalMultiLevelHierarchy"/>
    <dgm:cxn modelId="{1B6E34DE-0BD2-834E-97DA-6B0DC73D6518}" type="presParOf" srcId="{274FD485-1037-408F-A672-63461B1954DB}" destId="{2F3539E2-BB04-45AD-AE7B-7BC6CE3C2C72}" srcOrd="1" destOrd="0" presId="urn:microsoft.com/office/officeart/2008/layout/HorizontalMultiLevelHierarchy"/>
    <dgm:cxn modelId="{4D2C1E5B-2E85-2041-92DA-55484561AFB2}" type="presParOf" srcId="{2F3539E2-BB04-45AD-AE7B-7BC6CE3C2C72}" destId="{FECA011C-CFA6-41DE-BA20-94ECCCAF41FB}" srcOrd="0" destOrd="0" presId="urn:microsoft.com/office/officeart/2008/layout/HorizontalMultiLevelHierarchy"/>
    <dgm:cxn modelId="{14DB6F56-F97A-2B42-9668-DCDE4604A5BB}" type="presParOf" srcId="{2F3539E2-BB04-45AD-AE7B-7BC6CE3C2C72}" destId="{032532E7-1A7E-4255-B1C7-BB0B0DFA6508}" srcOrd="1" destOrd="0" presId="urn:microsoft.com/office/officeart/2008/layout/HorizontalMultiLevelHierarchy"/>
    <dgm:cxn modelId="{36FC79C1-8471-A149-8B21-F55492150821}" type="presParOf" srcId="{274FD485-1037-408F-A672-63461B1954DB}" destId="{EF09C754-1841-4D93-AAC3-57EE230CA757}" srcOrd="2" destOrd="0" presId="urn:microsoft.com/office/officeart/2008/layout/HorizontalMultiLevelHierarchy"/>
    <dgm:cxn modelId="{1492416F-E3D0-BA43-A4EF-1824C3B665E9}" type="presParOf" srcId="{EF09C754-1841-4D93-AAC3-57EE230CA757}" destId="{B4FBE284-B66F-46D7-9BD1-49E6270C562B}" srcOrd="0" destOrd="0" presId="urn:microsoft.com/office/officeart/2008/layout/HorizontalMultiLevelHierarchy"/>
    <dgm:cxn modelId="{27C66717-ECA7-DC40-8534-701D31713C89}" type="presParOf" srcId="{274FD485-1037-408F-A672-63461B1954DB}" destId="{25E46B01-0709-4D2D-85D3-37F6B2190E8D}" srcOrd="3" destOrd="0" presId="urn:microsoft.com/office/officeart/2008/layout/HorizontalMultiLevelHierarchy"/>
    <dgm:cxn modelId="{CA0F044D-E80A-EA44-96C9-E7219EE560E4}" type="presParOf" srcId="{25E46B01-0709-4D2D-85D3-37F6B2190E8D}" destId="{583903E0-F24F-44BC-90B3-CA3508DB9220}" srcOrd="0" destOrd="0" presId="urn:microsoft.com/office/officeart/2008/layout/HorizontalMultiLevelHierarchy"/>
    <dgm:cxn modelId="{FC0B7DD4-A080-364B-A543-D9CFF42845D0}" type="presParOf" srcId="{25E46B01-0709-4D2D-85D3-37F6B2190E8D}" destId="{39D243D8-CDC7-433B-876C-2F4B75FF6732}" srcOrd="1" destOrd="0" presId="urn:microsoft.com/office/officeart/2008/layout/HorizontalMultiLevelHierarchy"/>
    <dgm:cxn modelId="{1B56ECDD-3A85-9342-AFD8-F86166CF5903}" type="presParOf" srcId="{274FD485-1037-408F-A672-63461B1954DB}" destId="{80E0EDCF-23F6-43F4-A1F2-D62D4A1A4A47}" srcOrd="4" destOrd="0" presId="urn:microsoft.com/office/officeart/2008/layout/HorizontalMultiLevelHierarchy"/>
    <dgm:cxn modelId="{1047CEE4-6DEF-A14D-88C3-7B32330AAF77}" type="presParOf" srcId="{80E0EDCF-23F6-43F4-A1F2-D62D4A1A4A47}" destId="{06AD66E3-ECFF-48E9-968E-BBEFAA349F12}" srcOrd="0" destOrd="0" presId="urn:microsoft.com/office/officeart/2008/layout/HorizontalMultiLevelHierarchy"/>
    <dgm:cxn modelId="{E0A95C26-8C27-F34A-8B7E-E472FB2F0C43}" type="presParOf" srcId="{274FD485-1037-408F-A672-63461B1954DB}" destId="{28E5D9E4-1C8E-408D-9533-987C8BF2B433}" srcOrd="5" destOrd="0" presId="urn:microsoft.com/office/officeart/2008/layout/HorizontalMultiLevelHierarchy"/>
    <dgm:cxn modelId="{6E664491-2AD5-174A-8C6B-E0528495B06C}" type="presParOf" srcId="{28E5D9E4-1C8E-408D-9533-987C8BF2B433}" destId="{D6F94A26-1DDD-4D6F-B595-EA8158924EB4}" srcOrd="0" destOrd="0" presId="urn:microsoft.com/office/officeart/2008/layout/HorizontalMultiLevelHierarchy"/>
    <dgm:cxn modelId="{6630EF29-9D2E-6A43-8EA8-13C20942A1BE}" type="presParOf" srcId="{28E5D9E4-1C8E-408D-9533-987C8BF2B433}" destId="{E3590491-9E0B-4950-B7CA-EF825B71C86E}" srcOrd="1" destOrd="0" presId="urn:microsoft.com/office/officeart/2008/layout/HorizontalMultiLevelHierarchy"/>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C44398-E657-40D3-882D-8F8658C81C51}"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en-US"/>
        </a:p>
      </dgm:t>
    </dgm:pt>
    <dgm:pt modelId="{65A6608A-B327-4FD3-85CF-023ED6363248}">
      <dgm:prSet phldrT="[Texto]" custT="1"/>
      <dgm:spPr/>
      <dgm:t>
        <a:bodyPr/>
        <a:lstStyle/>
        <a:p>
          <a:pPr>
            <a:spcAft>
              <a:spcPts val="0"/>
            </a:spcAft>
          </a:pPr>
          <a:r>
            <a:rPr lang="es-CR" sz="2800" dirty="0" smtClean="0"/>
            <a:t>Principales </a:t>
          </a:r>
        </a:p>
        <a:p>
          <a:pPr>
            <a:spcAft>
              <a:spcPts val="0"/>
            </a:spcAft>
          </a:pPr>
          <a:r>
            <a:rPr lang="es-CR" sz="2800" dirty="0" smtClean="0"/>
            <a:t>recomendaciones</a:t>
          </a:r>
          <a:endParaRPr lang="en-US" sz="2800" dirty="0"/>
        </a:p>
      </dgm:t>
    </dgm:pt>
    <dgm:pt modelId="{5FAC1A57-611D-45A2-B200-C3C27850830D}" type="parTrans" cxnId="{9449A903-F692-4650-8991-EF98CB88C9AC}">
      <dgm:prSet/>
      <dgm:spPr/>
      <dgm:t>
        <a:bodyPr/>
        <a:lstStyle/>
        <a:p>
          <a:endParaRPr lang="en-US" sz="1800"/>
        </a:p>
      </dgm:t>
    </dgm:pt>
    <dgm:pt modelId="{15F569E4-433C-4019-AB61-EF430A602036}" type="sibTrans" cxnId="{9449A903-F692-4650-8991-EF98CB88C9AC}">
      <dgm:prSet/>
      <dgm:spPr/>
      <dgm:t>
        <a:bodyPr/>
        <a:lstStyle/>
        <a:p>
          <a:endParaRPr lang="en-US" sz="1800"/>
        </a:p>
      </dgm:t>
    </dgm:pt>
    <dgm:pt modelId="{B9D0A364-1655-42CF-9654-02F634DCEFB8}">
      <dgm:prSet phldrT="[Texto]" custT="1"/>
      <dgm:spPr>
        <a:solidFill>
          <a:schemeClr val="accent3">
            <a:lumMod val="50000"/>
          </a:schemeClr>
        </a:solidFill>
      </dgm:spPr>
      <dgm:t>
        <a:bodyPr/>
        <a:lstStyle/>
        <a:p>
          <a:pPr algn="l"/>
          <a:r>
            <a:rPr lang="es-ES" sz="2200" b="1" i="1" noProof="0" dirty="0" smtClean="0"/>
            <a:t>Participación</a:t>
          </a:r>
          <a:r>
            <a:rPr lang="es-ES" sz="2200" b="1" noProof="0" dirty="0" smtClean="0"/>
            <a:t>: volver a colocar en el centro de la toma de decisiones en </a:t>
          </a:r>
          <a:r>
            <a:rPr lang="es-CR" sz="2200" b="1" dirty="0" smtClean="0"/>
            <a:t>salud a la población</a:t>
          </a:r>
          <a:endParaRPr lang="en-US" sz="2200" b="1" dirty="0"/>
        </a:p>
      </dgm:t>
    </dgm:pt>
    <dgm:pt modelId="{6AFC8593-36B6-4EFA-BAC0-B084E590061E}" type="parTrans" cxnId="{7F5A47CB-A010-443E-8E05-D5AD5521A772}">
      <dgm:prSet custT="1"/>
      <dgm:spPr/>
      <dgm:t>
        <a:bodyPr/>
        <a:lstStyle/>
        <a:p>
          <a:endParaRPr lang="en-US" sz="1800"/>
        </a:p>
      </dgm:t>
    </dgm:pt>
    <dgm:pt modelId="{664D8FA8-300E-486D-B642-4CBBDBCC5439}" type="sibTrans" cxnId="{7F5A47CB-A010-443E-8E05-D5AD5521A772}">
      <dgm:prSet/>
      <dgm:spPr/>
      <dgm:t>
        <a:bodyPr/>
        <a:lstStyle/>
        <a:p>
          <a:endParaRPr lang="en-US" sz="1800"/>
        </a:p>
      </dgm:t>
    </dgm:pt>
    <dgm:pt modelId="{6E42996F-D25F-4DA1-AE62-0789D0129FBD}">
      <dgm:prSet phldrT="[Texto]" custT="1"/>
      <dgm:spPr>
        <a:solidFill>
          <a:schemeClr val="accent3">
            <a:lumMod val="50000"/>
          </a:schemeClr>
        </a:solidFill>
      </dgm:spPr>
      <dgm:t>
        <a:bodyPr/>
        <a:lstStyle/>
        <a:p>
          <a:pPr algn="l"/>
          <a:r>
            <a:rPr lang="es-ES" sz="2200" b="1" i="1" noProof="0" dirty="0" smtClean="0"/>
            <a:t>Transparencia</a:t>
          </a:r>
          <a:r>
            <a:rPr lang="es-ES" sz="2200" b="1" dirty="0" smtClean="0"/>
            <a:t>: Nuevos esquemas de información y  evaluación según metas sanitarias y cercano. </a:t>
          </a:r>
          <a:r>
            <a:rPr lang="es-ES" sz="1600" b="1" dirty="0" err="1" smtClean="0"/>
            <a:t>Ejm</a:t>
          </a:r>
          <a:r>
            <a:rPr lang="es-ES" sz="1600" b="1" dirty="0" smtClean="0"/>
            <a:t>. Expediente electrónico como derecho de </a:t>
          </a:r>
          <a:r>
            <a:rPr lang="es-ES" sz="1600" b="1" smtClean="0"/>
            <a:t>la población a </a:t>
          </a:r>
          <a:r>
            <a:rPr lang="es-ES" sz="1600" b="1" dirty="0" smtClean="0"/>
            <a:t>la información del de su propio estado de salid</a:t>
          </a:r>
          <a:endParaRPr lang="es-ES" sz="1600" b="1" dirty="0"/>
        </a:p>
      </dgm:t>
    </dgm:pt>
    <dgm:pt modelId="{FE65FC99-8803-4E1A-8293-5038D8D7B6BE}" type="parTrans" cxnId="{3529C720-B567-46E3-AAF0-2B165EB8FBF5}">
      <dgm:prSet custT="1"/>
      <dgm:spPr/>
      <dgm:t>
        <a:bodyPr/>
        <a:lstStyle/>
        <a:p>
          <a:endParaRPr lang="en-US" sz="1800"/>
        </a:p>
      </dgm:t>
    </dgm:pt>
    <dgm:pt modelId="{C04BD669-D11B-4803-A92C-0DE0DD852BC1}" type="sibTrans" cxnId="{3529C720-B567-46E3-AAF0-2B165EB8FBF5}">
      <dgm:prSet/>
      <dgm:spPr/>
      <dgm:t>
        <a:bodyPr/>
        <a:lstStyle/>
        <a:p>
          <a:endParaRPr lang="en-US" sz="1800"/>
        </a:p>
      </dgm:t>
    </dgm:pt>
    <dgm:pt modelId="{C0951E3B-1520-4A99-818D-2449E423BF4C}">
      <dgm:prSet phldrT="[Texto]" custT="1"/>
      <dgm:spPr>
        <a:solidFill>
          <a:schemeClr val="accent3">
            <a:lumMod val="50000"/>
          </a:schemeClr>
        </a:solidFill>
      </dgm:spPr>
      <dgm:t>
        <a:bodyPr/>
        <a:lstStyle/>
        <a:p>
          <a:pPr algn="l"/>
          <a:r>
            <a:rPr lang="es-CR" sz="2200" b="1" i="1" noProof="0" dirty="0" smtClean="0"/>
            <a:t>Sostenibilidad</a:t>
          </a:r>
          <a:r>
            <a:rPr lang="es-CR" sz="2200" b="1" noProof="0" dirty="0" smtClean="0"/>
            <a:t>: sanidad en el manejo de las finanzas y gestión estratégica.</a:t>
          </a:r>
          <a:endParaRPr lang="es-CR" sz="2200" b="1" noProof="0" dirty="0"/>
        </a:p>
      </dgm:t>
    </dgm:pt>
    <dgm:pt modelId="{D4A57D9B-A920-425D-B347-659800CE9444}" type="parTrans" cxnId="{4F88F2D1-D9BB-4912-83C0-53E46DAD4B5E}">
      <dgm:prSet/>
      <dgm:spPr/>
      <dgm:t>
        <a:bodyPr/>
        <a:lstStyle/>
        <a:p>
          <a:endParaRPr lang="en-US"/>
        </a:p>
      </dgm:t>
    </dgm:pt>
    <dgm:pt modelId="{4878B9E5-E877-4F0B-974C-97FF837967F9}" type="sibTrans" cxnId="{4F88F2D1-D9BB-4912-83C0-53E46DAD4B5E}">
      <dgm:prSet/>
      <dgm:spPr/>
      <dgm:t>
        <a:bodyPr/>
        <a:lstStyle/>
        <a:p>
          <a:endParaRPr lang="en-US"/>
        </a:p>
      </dgm:t>
    </dgm:pt>
    <dgm:pt modelId="{4E686F50-B30C-4E91-B1A9-DCA9D8B2CD85}" type="pres">
      <dgm:prSet presAssocID="{59C44398-E657-40D3-882D-8F8658C81C51}" presName="Name0" presStyleCnt="0">
        <dgm:presLayoutVars>
          <dgm:chPref val="1"/>
          <dgm:dir/>
          <dgm:animOne val="branch"/>
          <dgm:animLvl val="lvl"/>
          <dgm:resizeHandles val="exact"/>
        </dgm:presLayoutVars>
      </dgm:prSet>
      <dgm:spPr/>
      <dgm:t>
        <a:bodyPr/>
        <a:lstStyle/>
        <a:p>
          <a:endParaRPr lang="es-ES"/>
        </a:p>
      </dgm:t>
    </dgm:pt>
    <dgm:pt modelId="{65E0AFE4-126A-4832-B7B8-8D3043D004D9}" type="pres">
      <dgm:prSet presAssocID="{65A6608A-B327-4FD3-85CF-023ED6363248}" presName="root1" presStyleCnt="0"/>
      <dgm:spPr/>
    </dgm:pt>
    <dgm:pt modelId="{531CE910-12A5-49AA-8A80-A95019E62AAE}" type="pres">
      <dgm:prSet presAssocID="{65A6608A-B327-4FD3-85CF-023ED6363248}" presName="LevelOneTextNode" presStyleLbl="node0" presStyleIdx="0" presStyleCnt="1" custScaleX="150513" custScaleY="148499">
        <dgm:presLayoutVars>
          <dgm:chPref val="3"/>
        </dgm:presLayoutVars>
      </dgm:prSet>
      <dgm:spPr/>
      <dgm:t>
        <a:bodyPr/>
        <a:lstStyle/>
        <a:p>
          <a:endParaRPr lang="en-US"/>
        </a:p>
      </dgm:t>
    </dgm:pt>
    <dgm:pt modelId="{274FD485-1037-408F-A672-63461B1954DB}" type="pres">
      <dgm:prSet presAssocID="{65A6608A-B327-4FD3-85CF-023ED6363248}" presName="level2hierChild" presStyleCnt="0"/>
      <dgm:spPr/>
    </dgm:pt>
    <dgm:pt modelId="{A82C4BBA-3AB2-4BD5-A702-CFDB1D240B12}" type="pres">
      <dgm:prSet presAssocID="{FE65FC99-8803-4E1A-8293-5038D8D7B6BE}" presName="conn2-1" presStyleLbl="parChTrans1D2" presStyleIdx="0" presStyleCnt="3"/>
      <dgm:spPr/>
      <dgm:t>
        <a:bodyPr/>
        <a:lstStyle/>
        <a:p>
          <a:endParaRPr lang="es-ES"/>
        </a:p>
      </dgm:t>
    </dgm:pt>
    <dgm:pt modelId="{6E0D098C-D560-4AD2-A3B0-4D717837E813}" type="pres">
      <dgm:prSet presAssocID="{FE65FC99-8803-4E1A-8293-5038D8D7B6BE}" presName="connTx" presStyleLbl="parChTrans1D2" presStyleIdx="0" presStyleCnt="3"/>
      <dgm:spPr/>
      <dgm:t>
        <a:bodyPr/>
        <a:lstStyle/>
        <a:p>
          <a:endParaRPr lang="es-ES"/>
        </a:p>
      </dgm:t>
    </dgm:pt>
    <dgm:pt modelId="{2A9C984D-8487-41C0-8D18-7FA6D2B619C5}" type="pres">
      <dgm:prSet presAssocID="{6E42996F-D25F-4DA1-AE62-0789D0129FBD}" presName="root2" presStyleCnt="0"/>
      <dgm:spPr/>
    </dgm:pt>
    <dgm:pt modelId="{865F82B8-EA19-44BF-B347-DA511A4679EB}" type="pres">
      <dgm:prSet presAssocID="{6E42996F-D25F-4DA1-AE62-0789D0129FBD}" presName="LevelTwoTextNode" presStyleLbl="node2" presStyleIdx="0" presStyleCnt="3" custScaleX="324360" custScaleY="217049">
        <dgm:presLayoutVars>
          <dgm:chPref val="3"/>
        </dgm:presLayoutVars>
      </dgm:prSet>
      <dgm:spPr/>
      <dgm:t>
        <a:bodyPr/>
        <a:lstStyle/>
        <a:p>
          <a:endParaRPr lang="en-US"/>
        </a:p>
      </dgm:t>
    </dgm:pt>
    <dgm:pt modelId="{4751120C-A141-409E-9BE6-7DF070F3EA7E}" type="pres">
      <dgm:prSet presAssocID="{6E42996F-D25F-4DA1-AE62-0789D0129FBD}" presName="level3hierChild" presStyleCnt="0"/>
      <dgm:spPr/>
    </dgm:pt>
    <dgm:pt modelId="{575860AA-9265-43EF-ABCC-EF2E7CFF2C1F}" type="pres">
      <dgm:prSet presAssocID="{D4A57D9B-A920-425D-B347-659800CE9444}" presName="conn2-1" presStyleLbl="parChTrans1D2" presStyleIdx="1" presStyleCnt="3"/>
      <dgm:spPr/>
      <dgm:t>
        <a:bodyPr/>
        <a:lstStyle/>
        <a:p>
          <a:endParaRPr lang="es-ES"/>
        </a:p>
      </dgm:t>
    </dgm:pt>
    <dgm:pt modelId="{FFF698F3-7BC9-4937-A596-940F8590EE08}" type="pres">
      <dgm:prSet presAssocID="{D4A57D9B-A920-425D-B347-659800CE9444}" presName="connTx" presStyleLbl="parChTrans1D2" presStyleIdx="1" presStyleCnt="3"/>
      <dgm:spPr/>
      <dgm:t>
        <a:bodyPr/>
        <a:lstStyle/>
        <a:p>
          <a:endParaRPr lang="es-ES"/>
        </a:p>
      </dgm:t>
    </dgm:pt>
    <dgm:pt modelId="{2F3539E2-BB04-45AD-AE7B-7BC6CE3C2C72}" type="pres">
      <dgm:prSet presAssocID="{C0951E3B-1520-4A99-818D-2449E423BF4C}" presName="root2" presStyleCnt="0"/>
      <dgm:spPr/>
    </dgm:pt>
    <dgm:pt modelId="{FECA011C-CFA6-41DE-BA20-94ECCCAF41FB}" type="pres">
      <dgm:prSet presAssocID="{C0951E3B-1520-4A99-818D-2449E423BF4C}" presName="LevelTwoTextNode" presStyleLbl="node2" presStyleIdx="1" presStyleCnt="3" custScaleX="318107" custScaleY="197894">
        <dgm:presLayoutVars>
          <dgm:chPref val="3"/>
        </dgm:presLayoutVars>
      </dgm:prSet>
      <dgm:spPr/>
      <dgm:t>
        <a:bodyPr/>
        <a:lstStyle/>
        <a:p>
          <a:endParaRPr lang="es-ES"/>
        </a:p>
      </dgm:t>
    </dgm:pt>
    <dgm:pt modelId="{032532E7-1A7E-4255-B1C7-BB0B0DFA6508}" type="pres">
      <dgm:prSet presAssocID="{C0951E3B-1520-4A99-818D-2449E423BF4C}" presName="level3hierChild" presStyleCnt="0"/>
      <dgm:spPr/>
    </dgm:pt>
    <dgm:pt modelId="{EF09C754-1841-4D93-AAC3-57EE230CA757}" type="pres">
      <dgm:prSet presAssocID="{6AFC8593-36B6-4EFA-BAC0-B084E590061E}" presName="conn2-1" presStyleLbl="parChTrans1D2" presStyleIdx="2" presStyleCnt="3"/>
      <dgm:spPr/>
      <dgm:t>
        <a:bodyPr/>
        <a:lstStyle/>
        <a:p>
          <a:endParaRPr lang="es-ES"/>
        </a:p>
      </dgm:t>
    </dgm:pt>
    <dgm:pt modelId="{B4FBE284-B66F-46D7-9BD1-49E6270C562B}" type="pres">
      <dgm:prSet presAssocID="{6AFC8593-36B6-4EFA-BAC0-B084E590061E}" presName="connTx" presStyleLbl="parChTrans1D2" presStyleIdx="2" presStyleCnt="3"/>
      <dgm:spPr/>
      <dgm:t>
        <a:bodyPr/>
        <a:lstStyle/>
        <a:p>
          <a:endParaRPr lang="es-ES"/>
        </a:p>
      </dgm:t>
    </dgm:pt>
    <dgm:pt modelId="{25E46B01-0709-4D2D-85D3-37F6B2190E8D}" type="pres">
      <dgm:prSet presAssocID="{B9D0A364-1655-42CF-9654-02F634DCEFB8}" presName="root2" presStyleCnt="0"/>
      <dgm:spPr/>
    </dgm:pt>
    <dgm:pt modelId="{583903E0-F24F-44BC-90B3-CA3508DB9220}" type="pres">
      <dgm:prSet presAssocID="{B9D0A364-1655-42CF-9654-02F634DCEFB8}" presName="LevelTwoTextNode" presStyleLbl="node2" presStyleIdx="2" presStyleCnt="3" custScaleX="324362" custScaleY="217049">
        <dgm:presLayoutVars>
          <dgm:chPref val="3"/>
        </dgm:presLayoutVars>
      </dgm:prSet>
      <dgm:spPr/>
      <dgm:t>
        <a:bodyPr/>
        <a:lstStyle/>
        <a:p>
          <a:endParaRPr lang="en-US"/>
        </a:p>
      </dgm:t>
    </dgm:pt>
    <dgm:pt modelId="{39D243D8-CDC7-433B-876C-2F4B75FF6732}" type="pres">
      <dgm:prSet presAssocID="{B9D0A364-1655-42CF-9654-02F634DCEFB8}" presName="level3hierChild" presStyleCnt="0"/>
      <dgm:spPr/>
    </dgm:pt>
  </dgm:ptLst>
  <dgm:cxnLst>
    <dgm:cxn modelId="{3529C720-B567-46E3-AAF0-2B165EB8FBF5}" srcId="{65A6608A-B327-4FD3-85CF-023ED6363248}" destId="{6E42996F-D25F-4DA1-AE62-0789D0129FBD}" srcOrd="0" destOrd="0" parTransId="{FE65FC99-8803-4E1A-8293-5038D8D7B6BE}" sibTransId="{C04BD669-D11B-4803-A92C-0DE0DD852BC1}"/>
    <dgm:cxn modelId="{9449A903-F692-4650-8991-EF98CB88C9AC}" srcId="{59C44398-E657-40D3-882D-8F8658C81C51}" destId="{65A6608A-B327-4FD3-85CF-023ED6363248}" srcOrd="0" destOrd="0" parTransId="{5FAC1A57-611D-45A2-B200-C3C27850830D}" sibTransId="{15F569E4-433C-4019-AB61-EF430A602036}"/>
    <dgm:cxn modelId="{EB734624-9046-9F46-901A-F67DB861EC4C}" type="presOf" srcId="{D4A57D9B-A920-425D-B347-659800CE9444}" destId="{FFF698F3-7BC9-4937-A596-940F8590EE08}" srcOrd="1" destOrd="0" presId="urn:microsoft.com/office/officeart/2008/layout/HorizontalMultiLevelHierarchy"/>
    <dgm:cxn modelId="{A8D16E7F-3C4D-CB47-A8D9-796E691ECAB2}" type="presOf" srcId="{C0951E3B-1520-4A99-818D-2449E423BF4C}" destId="{FECA011C-CFA6-41DE-BA20-94ECCCAF41FB}" srcOrd="0" destOrd="0" presId="urn:microsoft.com/office/officeart/2008/layout/HorizontalMultiLevelHierarchy"/>
    <dgm:cxn modelId="{093D6376-3C1A-4145-86C2-11963B93D66F}" type="presOf" srcId="{6AFC8593-36B6-4EFA-BAC0-B084E590061E}" destId="{EF09C754-1841-4D93-AAC3-57EE230CA757}" srcOrd="0" destOrd="0" presId="urn:microsoft.com/office/officeart/2008/layout/HorizontalMultiLevelHierarchy"/>
    <dgm:cxn modelId="{C44048AB-3014-1742-A99A-DAEBB7E2A7B2}" type="presOf" srcId="{6AFC8593-36B6-4EFA-BAC0-B084E590061E}" destId="{B4FBE284-B66F-46D7-9BD1-49E6270C562B}" srcOrd="1" destOrd="0" presId="urn:microsoft.com/office/officeart/2008/layout/HorizontalMultiLevelHierarchy"/>
    <dgm:cxn modelId="{571F7A7B-7473-CE49-9E65-49BF45107859}" type="presOf" srcId="{65A6608A-B327-4FD3-85CF-023ED6363248}" destId="{531CE910-12A5-49AA-8A80-A95019E62AAE}" srcOrd="0" destOrd="0" presId="urn:microsoft.com/office/officeart/2008/layout/HorizontalMultiLevelHierarchy"/>
    <dgm:cxn modelId="{7F5A47CB-A010-443E-8E05-D5AD5521A772}" srcId="{65A6608A-B327-4FD3-85CF-023ED6363248}" destId="{B9D0A364-1655-42CF-9654-02F634DCEFB8}" srcOrd="2" destOrd="0" parTransId="{6AFC8593-36B6-4EFA-BAC0-B084E590061E}" sibTransId="{664D8FA8-300E-486D-B642-4CBBDBCC5439}"/>
    <dgm:cxn modelId="{D7543424-F11C-CF44-B82A-D0E981FB726D}" type="presOf" srcId="{B9D0A364-1655-42CF-9654-02F634DCEFB8}" destId="{583903E0-F24F-44BC-90B3-CA3508DB9220}" srcOrd="0" destOrd="0" presId="urn:microsoft.com/office/officeart/2008/layout/HorizontalMultiLevelHierarchy"/>
    <dgm:cxn modelId="{AB667D0F-CE2B-7F42-AD55-5F4C1BD1354B}" type="presOf" srcId="{D4A57D9B-A920-425D-B347-659800CE9444}" destId="{575860AA-9265-43EF-ABCC-EF2E7CFF2C1F}" srcOrd="0" destOrd="0" presId="urn:microsoft.com/office/officeart/2008/layout/HorizontalMultiLevelHierarchy"/>
    <dgm:cxn modelId="{2127F356-ABAD-8F41-8A24-8ECB7F798E2F}" type="presOf" srcId="{FE65FC99-8803-4E1A-8293-5038D8D7B6BE}" destId="{A82C4BBA-3AB2-4BD5-A702-CFDB1D240B12}" srcOrd="0" destOrd="0" presId="urn:microsoft.com/office/officeart/2008/layout/HorizontalMultiLevelHierarchy"/>
    <dgm:cxn modelId="{FAD5F073-B71A-3549-A483-9FBCF1720544}" type="presOf" srcId="{59C44398-E657-40D3-882D-8F8658C81C51}" destId="{4E686F50-B30C-4E91-B1A9-DCA9D8B2CD85}" srcOrd="0" destOrd="0" presId="urn:microsoft.com/office/officeart/2008/layout/HorizontalMultiLevelHierarchy"/>
    <dgm:cxn modelId="{4F88F2D1-D9BB-4912-83C0-53E46DAD4B5E}" srcId="{65A6608A-B327-4FD3-85CF-023ED6363248}" destId="{C0951E3B-1520-4A99-818D-2449E423BF4C}" srcOrd="1" destOrd="0" parTransId="{D4A57D9B-A920-425D-B347-659800CE9444}" sibTransId="{4878B9E5-E877-4F0B-974C-97FF837967F9}"/>
    <dgm:cxn modelId="{90E7E55E-A606-B344-868A-6CD4E89B9A93}" type="presOf" srcId="{6E42996F-D25F-4DA1-AE62-0789D0129FBD}" destId="{865F82B8-EA19-44BF-B347-DA511A4679EB}" srcOrd="0" destOrd="0" presId="urn:microsoft.com/office/officeart/2008/layout/HorizontalMultiLevelHierarchy"/>
    <dgm:cxn modelId="{7748C827-462F-C54D-8837-C11171A45FB4}" type="presOf" srcId="{FE65FC99-8803-4E1A-8293-5038D8D7B6BE}" destId="{6E0D098C-D560-4AD2-A3B0-4D717837E813}" srcOrd="1" destOrd="0" presId="urn:microsoft.com/office/officeart/2008/layout/HorizontalMultiLevelHierarchy"/>
    <dgm:cxn modelId="{B8C7B8C4-5A2B-8E4F-8CA9-DE36948D1C7A}" type="presParOf" srcId="{4E686F50-B30C-4E91-B1A9-DCA9D8B2CD85}" destId="{65E0AFE4-126A-4832-B7B8-8D3043D004D9}" srcOrd="0" destOrd="0" presId="urn:microsoft.com/office/officeart/2008/layout/HorizontalMultiLevelHierarchy"/>
    <dgm:cxn modelId="{A446719C-3078-3C45-888B-4AE682E14A41}" type="presParOf" srcId="{65E0AFE4-126A-4832-B7B8-8D3043D004D9}" destId="{531CE910-12A5-49AA-8A80-A95019E62AAE}" srcOrd="0" destOrd="0" presId="urn:microsoft.com/office/officeart/2008/layout/HorizontalMultiLevelHierarchy"/>
    <dgm:cxn modelId="{2B78FA91-48E4-A049-8DF3-24B0C3984E88}" type="presParOf" srcId="{65E0AFE4-126A-4832-B7B8-8D3043D004D9}" destId="{274FD485-1037-408F-A672-63461B1954DB}" srcOrd="1" destOrd="0" presId="urn:microsoft.com/office/officeart/2008/layout/HorizontalMultiLevelHierarchy"/>
    <dgm:cxn modelId="{861FAA68-5BD8-E046-A388-1348BA4FA017}" type="presParOf" srcId="{274FD485-1037-408F-A672-63461B1954DB}" destId="{A82C4BBA-3AB2-4BD5-A702-CFDB1D240B12}" srcOrd="0" destOrd="0" presId="urn:microsoft.com/office/officeart/2008/layout/HorizontalMultiLevelHierarchy"/>
    <dgm:cxn modelId="{20FE65B7-817A-9B43-9972-A9E7D0322367}" type="presParOf" srcId="{A82C4BBA-3AB2-4BD5-A702-CFDB1D240B12}" destId="{6E0D098C-D560-4AD2-A3B0-4D717837E813}" srcOrd="0" destOrd="0" presId="urn:microsoft.com/office/officeart/2008/layout/HorizontalMultiLevelHierarchy"/>
    <dgm:cxn modelId="{37BFB926-2023-0844-9D8A-52DB78EE7B20}" type="presParOf" srcId="{274FD485-1037-408F-A672-63461B1954DB}" destId="{2A9C984D-8487-41C0-8D18-7FA6D2B619C5}" srcOrd="1" destOrd="0" presId="urn:microsoft.com/office/officeart/2008/layout/HorizontalMultiLevelHierarchy"/>
    <dgm:cxn modelId="{47DA37FB-CFFE-D04E-B417-498F56054533}" type="presParOf" srcId="{2A9C984D-8487-41C0-8D18-7FA6D2B619C5}" destId="{865F82B8-EA19-44BF-B347-DA511A4679EB}" srcOrd="0" destOrd="0" presId="urn:microsoft.com/office/officeart/2008/layout/HorizontalMultiLevelHierarchy"/>
    <dgm:cxn modelId="{D986E508-5F58-924D-94D6-D027AF34CE85}" type="presParOf" srcId="{2A9C984D-8487-41C0-8D18-7FA6D2B619C5}" destId="{4751120C-A141-409E-9BE6-7DF070F3EA7E}" srcOrd="1" destOrd="0" presId="urn:microsoft.com/office/officeart/2008/layout/HorizontalMultiLevelHierarchy"/>
    <dgm:cxn modelId="{19CB4BEC-01FE-9D46-BBF5-B6AEBD087261}" type="presParOf" srcId="{274FD485-1037-408F-A672-63461B1954DB}" destId="{575860AA-9265-43EF-ABCC-EF2E7CFF2C1F}" srcOrd="2" destOrd="0" presId="urn:microsoft.com/office/officeart/2008/layout/HorizontalMultiLevelHierarchy"/>
    <dgm:cxn modelId="{DCD037F9-1854-FF4A-A8F2-F81F9B565E5F}" type="presParOf" srcId="{575860AA-9265-43EF-ABCC-EF2E7CFF2C1F}" destId="{FFF698F3-7BC9-4937-A596-940F8590EE08}" srcOrd="0" destOrd="0" presId="urn:microsoft.com/office/officeart/2008/layout/HorizontalMultiLevelHierarchy"/>
    <dgm:cxn modelId="{7C7C4551-A06E-1540-8391-77FB0DE59335}" type="presParOf" srcId="{274FD485-1037-408F-A672-63461B1954DB}" destId="{2F3539E2-BB04-45AD-AE7B-7BC6CE3C2C72}" srcOrd="3" destOrd="0" presId="urn:microsoft.com/office/officeart/2008/layout/HorizontalMultiLevelHierarchy"/>
    <dgm:cxn modelId="{0F018289-F72E-4644-902E-968717446BF3}" type="presParOf" srcId="{2F3539E2-BB04-45AD-AE7B-7BC6CE3C2C72}" destId="{FECA011C-CFA6-41DE-BA20-94ECCCAF41FB}" srcOrd="0" destOrd="0" presId="urn:microsoft.com/office/officeart/2008/layout/HorizontalMultiLevelHierarchy"/>
    <dgm:cxn modelId="{BB06B09C-3FD0-D54D-BE6D-62B15625B7E4}" type="presParOf" srcId="{2F3539E2-BB04-45AD-AE7B-7BC6CE3C2C72}" destId="{032532E7-1A7E-4255-B1C7-BB0B0DFA6508}" srcOrd="1" destOrd="0" presId="urn:microsoft.com/office/officeart/2008/layout/HorizontalMultiLevelHierarchy"/>
    <dgm:cxn modelId="{2FAFD849-E36E-6247-838B-3FB5F7AE4083}" type="presParOf" srcId="{274FD485-1037-408F-A672-63461B1954DB}" destId="{EF09C754-1841-4D93-AAC3-57EE230CA757}" srcOrd="4" destOrd="0" presId="urn:microsoft.com/office/officeart/2008/layout/HorizontalMultiLevelHierarchy"/>
    <dgm:cxn modelId="{E8D4053E-E557-D34B-A965-7B3D43FB38EE}" type="presParOf" srcId="{EF09C754-1841-4D93-AAC3-57EE230CA757}" destId="{B4FBE284-B66F-46D7-9BD1-49E6270C562B}" srcOrd="0" destOrd="0" presId="urn:microsoft.com/office/officeart/2008/layout/HorizontalMultiLevelHierarchy"/>
    <dgm:cxn modelId="{C0EFBBB3-605C-4F40-92D7-4BE7811E5A86}" type="presParOf" srcId="{274FD485-1037-408F-A672-63461B1954DB}" destId="{25E46B01-0709-4D2D-85D3-37F6B2190E8D}" srcOrd="5" destOrd="0" presId="urn:microsoft.com/office/officeart/2008/layout/HorizontalMultiLevelHierarchy"/>
    <dgm:cxn modelId="{8FE70A34-3CD6-354F-806B-3B13FDDD4352}" type="presParOf" srcId="{25E46B01-0709-4D2D-85D3-37F6B2190E8D}" destId="{583903E0-F24F-44BC-90B3-CA3508DB9220}" srcOrd="0" destOrd="0" presId="urn:microsoft.com/office/officeart/2008/layout/HorizontalMultiLevelHierarchy"/>
    <dgm:cxn modelId="{43544C04-A1E8-5549-B502-44940B923324}" type="presParOf" srcId="{25E46B01-0709-4D2D-85D3-37F6B2190E8D}" destId="{39D243D8-CDC7-433B-876C-2F4B75FF6732}" srcOrd="1" destOrd="0" presId="urn:microsoft.com/office/officeart/2008/layout/HorizontalMultiLevelHierarchy"/>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23C096-9AE9-3E4D-9F8B-77EB5A09F9AC}" type="doc">
      <dgm:prSet loTypeId="urn:microsoft.com/office/officeart/2005/8/layout/gear1" loCatId="" qsTypeId="urn:microsoft.com/office/officeart/2005/8/quickstyle/simple4" qsCatId="simple" csTypeId="urn:microsoft.com/office/officeart/2005/8/colors/accent1_2" csCatId="accent1" phldr="1"/>
      <dgm:spPr/>
    </dgm:pt>
    <dgm:pt modelId="{956720B3-D73F-B746-A372-5885236F547A}">
      <dgm:prSet phldrT="[Texto]"/>
      <dgm:spPr/>
      <dgm:t>
        <a:bodyPr/>
        <a:lstStyle/>
        <a:p>
          <a:r>
            <a:rPr lang="es-ES" dirty="0" smtClean="0"/>
            <a:t>Población</a:t>
          </a:r>
          <a:endParaRPr lang="es-ES" dirty="0"/>
        </a:p>
      </dgm:t>
    </dgm:pt>
    <dgm:pt modelId="{F1BE19BF-768C-5C41-B0F8-526E751D93C2}" type="parTrans" cxnId="{7C47A761-1BAD-A149-8CCD-89D5D767174E}">
      <dgm:prSet/>
      <dgm:spPr/>
      <dgm:t>
        <a:bodyPr/>
        <a:lstStyle/>
        <a:p>
          <a:endParaRPr lang="es-ES"/>
        </a:p>
      </dgm:t>
    </dgm:pt>
    <dgm:pt modelId="{97A93CD5-FAB5-014B-80D9-8BE483ECAE46}" type="sibTrans" cxnId="{7C47A761-1BAD-A149-8CCD-89D5D767174E}">
      <dgm:prSet/>
      <dgm:spPr/>
      <dgm:t>
        <a:bodyPr/>
        <a:lstStyle/>
        <a:p>
          <a:endParaRPr lang="es-ES"/>
        </a:p>
      </dgm:t>
    </dgm:pt>
    <dgm:pt modelId="{EEF22D06-1054-E140-A809-58FA4FD04CA9}">
      <dgm:prSet phldrT="[Texto]"/>
      <dgm:spPr/>
      <dgm:t>
        <a:bodyPr/>
        <a:lstStyle/>
        <a:p>
          <a:r>
            <a:rPr lang="es-ES" dirty="0" smtClean="0"/>
            <a:t>Empresa privada</a:t>
          </a:r>
          <a:endParaRPr lang="es-ES" dirty="0"/>
        </a:p>
      </dgm:t>
    </dgm:pt>
    <dgm:pt modelId="{CB2AED6C-4C69-E54A-8817-B0DE2C787D1E}" type="parTrans" cxnId="{8B137EA0-302D-FC49-91B3-788B6A1A3C5A}">
      <dgm:prSet/>
      <dgm:spPr/>
      <dgm:t>
        <a:bodyPr/>
        <a:lstStyle/>
        <a:p>
          <a:endParaRPr lang="es-ES"/>
        </a:p>
      </dgm:t>
    </dgm:pt>
    <dgm:pt modelId="{6D3C7FB8-4987-574D-9638-803A9A821C62}" type="sibTrans" cxnId="{8B137EA0-302D-FC49-91B3-788B6A1A3C5A}">
      <dgm:prSet/>
      <dgm:spPr/>
      <dgm:t>
        <a:bodyPr/>
        <a:lstStyle/>
        <a:p>
          <a:endParaRPr lang="es-ES"/>
        </a:p>
      </dgm:t>
    </dgm:pt>
    <dgm:pt modelId="{D8A87CA4-380A-F740-B6A0-5AFA444F5830}">
      <dgm:prSet phldrT="[Texto]"/>
      <dgm:spPr/>
      <dgm:t>
        <a:bodyPr/>
        <a:lstStyle/>
        <a:p>
          <a:r>
            <a:rPr lang="es-ES" dirty="0" smtClean="0"/>
            <a:t>Organización del sistema</a:t>
          </a:r>
          <a:endParaRPr lang="es-ES" dirty="0"/>
        </a:p>
      </dgm:t>
    </dgm:pt>
    <dgm:pt modelId="{F66E72D7-0478-D746-9F09-DA5A440C8CC5}" type="parTrans" cxnId="{5F1FA728-A6C3-1A40-A025-7BBCCACAAC64}">
      <dgm:prSet/>
      <dgm:spPr/>
      <dgm:t>
        <a:bodyPr/>
        <a:lstStyle/>
        <a:p>
          <a:endParaRPr lang="es-ES"/>
        </a:p>
      </dgm:t>
    </dgm:pt>
    <dgm:pt modelId="{67061802-8CF1-D148-8CEA-5DED280114E0}" type="sibTrans" cxnId="{5F1FA728-A6C3-1A40-A025-7BBCCACAAC64}">
      <dgm:prSet/>
      <dgm:spPr/>
      <dgm:t>
        <a:bodyPr/>
        <a:lstStyle/>
        <a:p>
          <a:endParaRPr lang="es-ES"/>
        </a:p>
      </dgm:t>
    </dgm:pt>
    <dgm:pt modelId="{7EA2A0E4-C0EE-FE42-8EA3-EBEC344ECDFF}" type="pres">
      <dgm:prSet presAssocID="{A623C096-9AE9-3E4D-9F8B-77EB5A09F9AC}" presName="composite" presStyleCnt="0">
        <dgm:presLayoutVars>
          <dgm:chMax val="3"/>
          <dgm:animLvl val="lvl"/>
          <dgm:resizeHandles val="exact"/>
        </dgm:presLayoutVars>
      </dgm:prSet>
      <dgm:spPr/>
    </dgm:pt>
    <dgm:pt modelId="{C71152BB-0C2C-7C4F-9D95-1327D684537A}" type="pres">
      <dgm:prSet presAssocID="{956720B3-D73F-B746-A372-5885236F547A}" presName="gear1" presStyleLbl="node1" presStyleIdx="0" presStyleCnt="3">
        <dgm:presLayoutVars>
          <dgm:chMax val="1"/>
          <dgm:bulletEnabled val="1"/>
        </dgm:presLayoutVars>
      </dgm:prSet>
      <dgm:spPr/>
      <dgm:t>
        <a:bodyPr/>
        <a:lstStyle/>
        <a:p>
          <a:endParaRPr lang="es-ES"/>
        </a:p>
      </dgm:t>
    </dgm:pt>
    <dgm:pt modelId="{CE80E10D-83D1-AA47-A497-5F2D2A6CD8BA}" type="pres">
      <dgm:prSet presAssocID="{956720B3-D73F-B746-A372-5885236F547A}" presName="gear1srcNode" presStyleLbl="node1" presStyleIdx="0" presStyleCnt="3"/>
      <dgm:spPr/>
      <dgm:t>
        <a:bodyPr/>
        <a:lstStyle/>
        <a:p>
          <a:endParaRPr lang="es-ES"/>
        </a:p>
      </dgm:t>
    </dgm:pt>
    <dgm:pt modelId="{0EF134CA-7586-7143-956B-6D1D497AAFDA}" type="pres">
      <dgm:prSet presAssocID="{956720B3-D73F-B746-A372-5885236F547A}" presName="gear1dstNode" presStyleLbl="node1" presStyleIdx="0" presStyleCnt="3"/>
      <dgm:spPr/>
      <dgm:t>
        <a:bodyPr/>
        <a:lstStyle/>
        <a:p>
          <a:endParaRPr lang="es-ES"/>
        </a:p>
      </dgm:t>
    </dgm:pt>
    <dgm:pt modelId="{FD39D4E0-1872-244A-BBAE-C2104F6ADFA7}" type="pres">
      <dgm:prSet presAssocID="{EEF22D06-1054-E140-A809-58FA4FD04CA9}" presName="gear2" presStyleLbl="node1" presStyleIdx="1" presStyleCnt="3">
        <dgm:presLayoutVars>
          <dgm:chMax val="1"/>
          <dgm:bulletEnabled val="1"/>
        </dgm:presLayoutVars>
      </dgm:prSet>
      <dgm:spPr/>
      <dgm:t>
        <a:bodyPr/>
        <a:lstStyle/>
        <a:p>
          <a:endParaRPr lang="es-ES"/>
        </a:p>
      </dgm:t>
    </dgm:pt>
    <dgm:pt modelId="{C1F00CBE-7413-994B-ACBD-A7ED3D7EDA61}" type="pres">
      <dgm:prSet presAssocID="{EEF22D06-1054-E140-A809-58FA4FD04CA9}" presName="gear2srcNode" presStyleLbl="node1" presStyleIdx="1" presStyleCnt="3"/>
      <dgm:spPr/>
      <dgm:t>
        <a:bodyPr/>
        <a:lstStyle/>
        <a:p>
          <a:endParaRPr lang="es-ES"/>
        </a:p>
      </dgm:t>
    </dgm:pt>
    <dgm:pt modelId="{4712B285-A99A-404D-8AA8-90526086C453}" type="pres">
      <dgm:prSet presAssocID="{EEF22D06-1054-E140-A809-58FA4FD04CA9}" presName="gear2dstNode" presStyleLbl="node1" presStyleIdx="1" presStyleCnt="3"/>
      <dgm:spPr/>
      <dgm:t>
        <a:bodyPr/>
        <a:lstStyle/>
        <a:p>
          <a:endParaRPr lang="es-ES"/>
        </a:p>
      </dgm:t>
    </dgm:pt>
    <dgm:pt modelId="{C003EBA4-F0DB-7144-AE78-2F667CA8155D}" type="pres">
      <dgm:prSet presAssocID="{D8A87CA4-380A-F740-B6A0-5AFA444F5830}" presName="gear3" presStyleLbl="node1" presStyleIdx="2" presStyleCnt="3"/>
      <dgm:spPr/>
      <dgm:t>
        <a:bodyPr/>
        <a:lstStyle/>
        <a:p>
          <a:endParaRPr lang="es-ES"/>
        </a:p>
      </dgm:t>
    </dgm:pt>
    <dgm:pt modelId="{32F535B9-C161-6A40-9848-12B172EECF4A}" type="pres">
      <dgm:prSet presAssocID="{D8A87CA4-380A-F740-B6A0-5AFA444F5830}" presName="gear3tx" presStyleLbl="node1" presStyleIdx="2" presStyleCnt="3">
        <dgm:presLayoutVars>
          <dgm:chMax val="1"/>
          <dgm:bulletEnabled val="1"/>
        </dgm:presLayoutVars>
      </dgm:prSet>
      <dgm:spPr/>
      <dgm:t>
        <a:bodyPr/>
        <a:lstStyle/>
        <a:p>
          <a:endParaRPr lang="es-ES"/>
        </a:p>
      </dgm:t>
    </dgm:pt>
    <dgm:pt modelId="{5D2E6800-8B03-A14A-9B2F-52389CC6160A}" type="pres">
      <dgm:prSet presAssocID="{D8A87CA4-380A-F740-B6A0-5AFA444F5830}" presName="gear3srcNode" presStyleLbl="node1" presStyleIdx="2" presStyleCnt="3"/>
      <dgm:spPr/>
      <dgm:t>
        <a:bodyPr/>
        <a:lstStyle/>
        <a:p>
          <a:endParaRPr lang="es-ES"/>
        </a:p>
      </dgm:t>
    </dgm:pt>
    <dgm:pt modelId="{92892B97-1511-704D-8E0F-80DA814863BF}" type="pres">
      <dgm:prSet presAssocID="{D8A87CA4-380A-F740-B6A0-5AFA444F5830}" presName="gear3dstNode" presStyleLbl="node1" presStyleIdx="2" presStyleCnt="3"/>
      <dgm:spPr/>
      <dgm:t>
        <a:bodyPr/>
        <a:lstStyle/>
        <a:p>
          <a:endParaRPr lang="es-ES"/>
        </a:p>
      </dgm:t>
    </dgm:pt>
    <dgm:pt modelId="{3F6CC124-73ED-3648-B919-E803BBF12D89}" type="pres">
      <dgm:prSet presAssocID="{97A93CD5-FAB5-014B-80D9-8BE483ECAE46}" presName="connector1" presStyleLbl="sibTrans2D1" presStyleIdx="0" presStyleCnt="3"/>
      <dgm:spPr/>
      <dgm:t>
        <a:bodyPr/>
        <a:lstStyle/>
        <a:p>
          <a:endParaRPr lang="es-ES"/>
        </a:p>
      </dgm:t>
    </dgm:pt>
    <dgm:pt modelId="{CEABD6BF-ECE5-A342-B228-D30A78C0B5C4}" type="pres">
      <dgm:prSet presAssocID="{6D3C7FB8-4987-574D-9638-803A9A821C62}" presName="connector2" presStyleLbl="sibTrans2D1" presStyleIdx="1" presStyleCnt="3"/>
      <dgm:spPr/>
      <dgm:t>
        <a:bodyPr/>
        <a:lstStyle/>
        <a:p>
          <a:endParaRPr lang="es-ES"/>
        </a:p>
      </dgm:t>
    </dgm:pt>
    <dgm:pt modelId="{16778205-6C70-F642-B00C-214EB61F09CC}" type="pres">
      <dgm:prSet presAssocID="{67061802-8CF1-D148-8CEA-5DED280114E0}" presName="connector3" presStyleLbl="sibTrans2D1" presStyleIdx="2" presStyleCnt="3"/>
      <dgm:spPr/>
      <dgm:t>
        <a:bodyPr/>
        <a:lstStyle/>
        <a:p>
          <a:endParaRPr lang="es-ES"/>
        </a:p>
      </dgm:t>
    </dgm:pt>
  </dgm:ptLst>
  <dgm:cxnLst>
    <dgm:cxn modelId="{B5FF957E-B5EB-0045-BD4B-FAA20266061C}" type="presOf" srcId="{67061802-8CF1-D148-8CEA-5DED280114E0}" destId="{16778205-6C70-F642-B00C-214EB61F09CC}" srcOrd="0" destOrd="0" presId="urn:microsoft.com/office/officeart/2005/8/layout/gear1"/>
    <dgm:cxn modelId="{40F6FD36-B512-3D4B-A744-9176FBCAA765}" type="presOf" srcId="{956720B3-D73F-B746-A372-5885236F547A}" destId="{CE80E10D-83D1-AA47-A497-5F2D2A6CD8BA}" srcOrd="1" destOrd="0" presId="urn:microsoft.com/office/officeart/2005/8/layout/gear1"/>
    <dgm:cxn modelId="{0AED1551-5291-0F4D-9F80-45D3E034F42E}" type="presOf" srcId="{D8A87CA4-380A-F740-B6A0-5AFA444F5830}" destId="{C003EBA4-F0DB-7144-AE78-2F667CA8155D}" srcOrd="0" destOrd="0" presId="urn:microsoft.com/office/officeart/2005/8/layout/gear1"/>
    <dgm:cxn modelId="{1411020C-F1D3-5B4F-9356-2DB5506902FE}" type="presOf" srcId="{EEF22D06-1054-E140-A809-58FA4FD04CA9}" destId="{C1F00CBE-7413-994B-ACBD-A7ED3D7EDA61}" srcOrd="1" destOrd="0" presId="urn:microsoft.com/office/officeart/2005/8/layout/gear1"/>
    <dgm:cxn modelId="{BD628057-DFF7-F945-954C-688CC8ADE98A}" type="presOf" srcId="{6D3C7FB8-4987-574D-9638-803A9A821C62}" destId="{CEABD6BF-ECE5-A342-B228-D30A78C0B5C4}" srcOrd="0" destOrd="0" presId="urn:microsoft.com/office/officeart/2005/8/layout/gear1"/>
    <dgm:cxn modelId="{8B137EA0-302D-FC49-91B3-788B6A1A3C5A}" srcId="{A623C096-9AE9-3E4D-9F8B-77EB5A09F9AC}" destId="{EEF22D06-1054-E140-A809-58FA4FD04CA9}" srcOrd="1" destOrd="0" parTransId="{CB2AED6C-4C69-E54A-8817-B0DE2C787D1E}" sibTransId="{6D3C7FB8-4987-574D-9638-803A9A821C62}"/>
    <dgm:cxn modelId="{5F1FA728-A6C3-1A40-A025-7BBCCACAAC64}" srcId="{A623C096-9AE9-3E4D-9F8B-77EB5A09F9AC}" destId="{D8A87CA4-380A-F740-B6A0-5AFA444F5830}" srcOrd="2" destOrd="0" parTransId="{F66E72D7-0478-D746-9F09-DA5A440C8CC5}" sibTransId="{67061802-8CF1-D148-8CEA-5DED280114E0}"/>
    <dgm:cxn modelId="{2F16CC47-77A0-A843-9DD0-65CC219F6303}" type="presOf" srcId="{956720B3-D73F-B746-A372-5885236F547A}" destId="{0EF134CA-7586-7143-956B-6D1D497AAFDA}" srcOrd="2" destOrd="0" presId="urn:microsoft.com/office/officeart/2005/8/layout/gear1"/>
    <dgm:cxn modelId="{7C47A761-1BAD-A149-8CCD-89D5D767174E}" srcId="{A623C096-9AE9-3E4D-9F8B-77EB5A09F9AC}" destId="{956720B3-D73F-B746-A372-5885236F547A}" srcOrd="0" destOrd="0" parTransId="{F1BE19BF-768C-5C41-B0F8-526E751D93C2}" sibTransId="{97A93CD5-FAB5-014B-80D9-8BE483ECAE46}"/>
    <dgm:cxn modelId="{DC8A418D-1432-F543-BBFE-018F8289907A}" type="presOf" srcId="{D8A87CA4-380A-F740-B6A0-5AFA444F5830}" destId="{92892B97-1511-704D-8E0F-80DA814863BF}" srcOrd="3" destOrd="0" presId="urn:microsoft.com/office/officeart/2005/8/layout/gear1"/>
    <dgm:cxn modelId="{41F6EF7E-C8BC-8C4E-9B7B-188C66E7B825}" type="presOf" srcId="{A623C096-9AE9-3E4D-9F8B-77EB5A09F9AC}" destId="{7EA2A0E4-C0EE-FE42-8EA3-EBEC344ECDFF}" srcOrd="0" destOrd="0" presId="urn:microsoft.com/office/officeart/2005/8/layout/gear1"/>
    <dgm:cxn modelId="{8134D3FB-8FFB-434F-A574-953DDB227A64}" type="presOf" srcId="{D8A87CA4-380A-F740-B6A0-5AFA444F5830}" destId="{32F535B9-C161-6A40-9848-12B172EECF4A}" srcOrd="1" destOrd="0" presId="urn:microsoft.com/office/officeart/2005/8/layout/gear1"/>
    <dgm:cxn modelId="{D0B693C7-3A8B-D34A-ADCE-6F4831A08CBF}" type="presOf" srcId="{97A93CD5-FAB5-014B-80D9-8BE483ECAE46}" destId="{3F6CC124-73ED-3648-B919-E803BBF12D89}" srcOrd="0" destOrd="0" presId="urn:microsoft.com/office/officeart/2005/8/layout/gear1"/>
    <dgm:cxn modelId="{31163035-9C1A-EE47-B2D3-9D31C189238B}" type="presOf" srcId="{956720B3-D73F-B746-A372-5885236F547A}" destId="{C71152BB-0C2C-7C4F-9D95-1327D684537A}" srcOrd="0" destOrd="0" presId="urn:microsoft.com/office/officeart/2005/8/layout/gear1"/>
    <dgm:cxn modelId="{34812574-5573-194F-B799-04F10006953B}" type="presOf" srcId="{D8A87CA4-380A-F740-B6A0-5AFA444F5830}" destId="{5D2E6800-8B03-A14A-9B2F-52389CC6160A}" srcOrd="2" destOrd="0" presId="urn:microsoft.com/office/officeart/2005/8/layout/gear1"/>
    <dgm:cxn modelId="{7BD39177-E980-6541-9CDB-01ACBEFC2CFD}" type="presOf" srcId="{EEF22D06-1054-E140-A809-58FA4FD04CA9}" destId="{4712B285-A99A-404D-8AA8-90526086C453}" srcOrd="2" destOrd="0" presId="urn:microsoft.com/office/officeart/2005/8/layout/gear1"/>
    <dgm:cxn modelId="{1339E076-62E6-594A-BCC0-44225C3B97F7}" type="presOf" srcId="{EEF22D06-1054-E140-A809-58FA4FD04CA9}" destId="{FD39D4E0-1872-244A-BBAE-C2104F6ADFA7}" srcOrd="0" destOrd="0" presId="urn:microsoft.com/office/officeart/2005/8/layout/gear1"/>
    <dgm:cxn modelId="{659CB853-FF7A-A84F-BD84-252103835613}" type="presParOf" srcId="{7EA2A0E4-C0EE-FE42-8EA3-EBEC344ECDFF}" destId="{C71152BB-0C2C-7C4F-9D95-1327D684537A}" srcOrd="0" destOrd="0" presId="urn:microsoft.com/office/officeart/2005/8/layout/gear1"/>
    <dgm:cxn modelId="{6E60425B-B176-9F43-91E0-A1E867BB5D5A}" type="presParOf" srcId="{7EA2A0E4-C0EE-FE42-8EA3-EBEC344ECDFF}" destId="{CE80E10D-83D1-AA47-A497-5F2D2A6CD8BA}" srcOrd="1" destOrd="0" presId="urn:microsoft.com/office/officeart/2005/8/layout/gear1"/>
    <dgm:cxn modelId="{94AB0955-4DB5-7C47-95C1-8D13FC3FB396}" type="presParOf" srcId="{7EA2A0E4-C0EE-FE42-8EA3-EBEC344ECDFF}" destId="{0EF134CA-7586-7143-956B-6D1D497AAFDA}" srcOrd="2" destOrd="0" presId="urn:microsoft.com/office/officeart/2005/8/layout/gear1"/>
    <dgm:cxn modelId="{E1073759-C71C-B14C-8034-9B70321959F7}" type="presParOf" srcId="{7EA2A0E4-C0EE-FE42-8EA3-EBEC344ECDFF}" destId="{FD39D4E0-1872-244A-BBAE-C2104F6ADFA7}" srcOrd="3" destOrd="0" presId="urn:microsoft.com/office/officeart/2005/8/layout/gear1"/>
    <dgm:cxn modelId="{4218DE40-C217-F34B-92FE-28DF449DA1F8}" type="presParOf" srcId="{7EA2A0E4-C0EE-FE42-8EA3-EBEC344ECDFF}" destId="{C1F00CBE-7413-994B-ACBD-A7ED3D7EDA61}" srcOrd="4" destOrd="0" presId="urn:microsoft.com/office/officeart/2005/8/layout/gear1"/>
    <dgm:cxn modelId="{1B015110-73A2-B84F-853F-A86DEAC6C0AB}" type="presParOf" srcId="{7EA2A0E4-C0EE-FE42-8EA3-EBEC344ECDFF}" destId="{4712B285-A99A-404D-8AA8-90526086C453}" srcOrd="5" destOrd="0" presId="urn:microsoft.com/office/officeart/2005/8/layout/gear1"/>
    <dgm:cxn modelId="{4E758B98-D9E8-FD47-B74B-EFFF6791F74F}" type="presParOf" srcId="{7EA2A0E4-C0EE-FE42-8EA3-EBEC344ECDFF}" destId="{C003EBA4-F0DB-7144-AE78-2F667CA8155D}" srcOrd="6" destOrd="0" presId="urn:microsoft.com/office/officeart/2005/8/layout/gear1"/>
    <dgm:cxn modelId="{D7FA0E44-AAD9-9547-BF74-EB8132EF5E10}" type="presParOf" srcId="{7EA2A0E4-C0EE-FE42-8EA3-EBEC344ECDFF}" destId="{32F535B9-C161-6A40-9848-12B172EECF4A}" srcOrd="7" destOrd="0" presId="urn:microsoft.com/office/officeart/2005/8/layout/gear1"/>
    <dgm:cxn modelId="{E8C35CDA-272D-BB4D-BE79-580A4246B956}" type="presParOf" srcId="{7EA2A0E4-C0EE-FE42-8EA3-EBEC344ECDFF}" destId="{5D2E6800-8B03-A14A-9B2F-52389CC6160A}" srcOrd="8" destOrd="0" presId="urn:microsoft.com/office/officeart/2005/8/layout/gear1"/>
    <dgm:cxn modelId="{22B8A3D1-E616-DE48-85C5-0CE5CFD1359F}" type="presParOf" srcId="{7EA2A0E4-C0EE-FE42-8EA3-EBEC344ECDFF}" destId="{92892B97-1511-704D-8E0F-80DA814863BF}" srcOrd="9" destOrd="0" presId="urn:microsoft.com/office/officeart/2005/8/layout/gear1"/>
    <dgm:cxn modelId="{5EF0AFB5-1B5C-224B-8492-8B91DC0289F5}" type="presParOf" srcId="{7EA2A0E4-C0EE-FE42-8EA3-EBEC344ECDFF}" destId="{3F6CC124-73ED-3648-B919-E803BBF12D89}" srcOrd="10" destOrd="0" presId="urn:microsoft.com/office/officeart/2005/8/layout/gear1"/>
    <dgm:cxn modelId="{AED0DA2F-2D3E-6447-8569-8B1ECDBDB24D}" type="presParOf" srcId="{7EA2A0E4-C0EE-FE42-8EA3-EBEC344ECDFF}" destId="{CEABD6BF-ECE5-A342-B228-D30A78C0B5C4}" srcOrd="11" destOrd="0" presId="urn:microsoft.com/office/officeart/2005/8/layout/gear1"/>
    <dgm:cxn modelId="{4DAB27DD-4423-D447-8984-9997C25CA492}" type="presParOf" srcId="{7EA2A0E4-C0EE-FE42-8EA3-EBEC344ECDFF}" destId="{16778205-6C70-F642-B00C-214EB61F09CC}"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DB42490-652E-EF4B-9ABA-C87FE26A172C}" type="doc">
      <dgm:prSet loTypeId="urn:microsoft.com/office/officeart/2005/8/layout/arrow3" loCatId="" qsTypeId="urn:microsoft.com/office/officeart/2005/8/quickstyle/simple4" qsCatId="simple" csTypeId="urn:microsoft.com/office/officeart/2005/8/colors/accent1_2" csCatId="accent1" phldr="1"/>
      <dgm:spPr/>
      <dgm:t>
        <a:bodyPr/>
        <a:lstStyle/>
        <a:p>
          <a:endParaRPr lang="es-ES"/>
        </a:p>
      </dgm:t>
    </dgm:pt>
    <dgm:pt modelId="{A37A80D4-55F9-084A-BEE2-3A1EE86B2346}">
      <dgm:prSet phldrT="[Texto]"/>
      <dgm:spPr/>
      <dgm:t>
        <a:bodyPr/>
        <a:lstStyle/>
        <a:p>
          <a:r>
            <a:rPr lang="es-ES" dirty="0" smtClean="0"/>
            <a:t>Calidad-oportunidad de la atención</a:t>
          </a:r>
          <a:endParaRPr lang="es-ES" dirty="0"/>
        </a:p>
      </dgm:t>
    </dgm:pt>
    <dgm:pt modelId="{586A009C-9660-9141-90CB-B4576342CC7E}" type="parTrans" cxnId="{25F3A03C-5F0E-3946-846B-25174281225F}">
      <dgm:prSet/>
      <dgm:spPr/>
      <dgm:t>
        <a:bodyPr/>
        <a:lstStyle/>
        <a:p>
          <a:endParaRPr lang="es-ES"/>
        </a:p>
      </dgm:t>
    </dgm:pt>
    <dgm:pt modelId="{3D89AC20-276F-1443-8A34-48C9F5DB70A4}" type="sibTrans" cxnId="{25F3A03C-5F0E-3946-846B-25174281225F}">
      <dgm:prSet/>
      <dgm:spPr/>
      <dgm:t>
        <a:bodyPr/>
        <a:lstStyle/>
        <a:p>
          <a:endParaRPr lang="es-ES"/>
        </a:p>
      </dgm:t>
    </dgm:pt>
    <dgm:pt modelId="{E3514BE4-42C2-E84B-937A-973419B653C0}">
      <dgm:prSet phldrT="[Texto]"/>
      <dgm:spPr/>
      <dgm:t>
        <a:bodyPr/>
        <a:lstStyle/>
        <a:p>
          <a:r>
            <a:rPr lang="es-ES" dirty="0" smtClean="0"/>
            <a:t>Recursos</a:t>
          </a:r>
          <a:endParaRPr lang="es-ES" dirty="0"/>
        </a:p>
      </dgm:t>
    </dgm:pt>
    <dgm:pt modelId="{FF0D367C-130E-3E4F-874F-132956FD0BC2}" type="parTrans" cxnId="{086D2F02-5505-ED49-9A7C-09A26039E6E4}">
      <dgm:prSet/>
      <dgm:spPr/>
      <dgm:t>
        <a:bodyPr/>
        <a:lstStyle/>
        <a:p>
          <a:endParaRPr lang="es-ES"/>
        </a:p>
      </dgm:t>
    </dgm:pt>
    <dgm:pt modelId="{873209F7-4156-5D44-BAA0-86A92E4906D3}" type="sibTrans" cxnId="{086D2F02-5505-ED49-9A7C-09A26039E6E4}">
      <dgm:prSet/>
      <dgm:spPr/>
      <dgm:t>
        <a:bodyPr/>
        <a:lstStyle/>
        <a:p>
          <a:endParaRPr lang="es-ES"/>
        </a:p>
      </dgm:t>
    </dgm:pt>
    <dgm:pt modelId="{F4885C9C-EFB1-7A4D-BBA3-6FFBAE1EF9AA}" type="pres">
      <dgm:prSet presAssocID="{1DB42490-652E-EF4B-9ABA-C87FE26A172C}" presName="compositeShape" presStyleCnt="0">
        <dgm:presLayoutVars>
          <dgm:chMax val="2"/>
          <dgm:dir/>
          <dgm:resizeHandles val="exact"/>
        </dgm:presLayoutVars>
      </dgm:prSet>
      <dgm:spPr/>
      <dgm:t>
        <a:bodyPr/>
        <a:lstStyle/>
        <a:p>
          <a:endParaRPr lang="es-ES"/>
        </a:p>
      </dgm:t>
    </dgm:pt>
    <dgm:pt modelId="{671A2E1A-029F-C947-888F-8CCAFCBD7C7B}" type="pres">
      <dgm:prSet presAssocID="{1DB42490-652E-EF4B-9ABA-C87FE26A172C}" presName="divider" presStyleLbl="fgShp" presStyleIdx="0" presStyleCnt="1"/>
      <dgm:spPr/>
    </dgm:pt>
    <dgm:pt modelId="{2BE58057-F0DD-4B45-AB61-D11ABF3EDD53}" type="pres">
      <dgm:prSet presAssocID="{A37A80D4-55F9-084A-BEE2-3A1EE86B2346}" presName="downArrow" presStyleLbl="node1" presStyleIdx="0" presStyleCnt="2"/>
      <dgm:spPr/>
    </dgm:pt>
    <dgm:pt modelId="{A98C7C12-A5F9-1F41-BB80-E6CA4F5E5306}" type="pres">
      <dgm:prSet presAssocID="{A37A80D4-55F9-084A-BEE2-3A1EE86B2346}" presName="downArrowText" presStyleLbl="revTx" presStyleIdx="0" presStyleCnt="2">
        <dgm:presLayoutVars>
          <dgm:bulletEnabled val="1"/>
        </dgm:presLayoutVars>
      </dgm:prSet>
      <dgm:spPr/>
      <dgm:t>
        <a:bodyPr/>
        <a:lstStyle/>
        <a:p>
          <a:endParaRPr lang="es-ES"/>
        </a:p>
      </dgm:t>
    </dgm:pt>
    <dgm:pt modelId="{2502DF94-0D54-2F44-9497-548A2DF03934}" type="pres">
      <dgm:prSet presAssocID="{E3514BE4-42C2-E84B-937A-973419B653C0}" presName="upArrow" presStyleLbl="node1" presStyleIdx="1" presStyleCnt="2"/>
      <dgm:spPr/>
    </dgm:pt>
    <dgm:pt modelId="{044D9D7C-8BFE-EC4C-9519-C4D82FE1F8D8}" type="pres">
      <dgm:prSet presAssocID="{E3514BE4-42C2-E84B-937A-973419B653C0}" presName="upArrowText" presStyleLbl="revTx" presStyleIdx="1" presStyleCnt="2">
        <dgm:presLayoutVars>
          <dgm:bulletEnabled val="1"/>
        </dgm:presLayoutVars>
      </dgm:prSet>
      <dgm:spPr/>
      <dgm:t>
        <a:bodyPr/>
        <a:lstStyle/>
        <a:p>
          <a:endParaRPr lang="es-ES"/>
        </a:p>
      </dgm:t>
    </dgm:pt>
  </dgm:ptLst>
  <dgm:cxnLst>
    <dgm:cxn modelId="{25F3A03C-5F0E-3946-846B-25174281225F}" srcId="{1DB42490-652E-EF4B-9ABA-C87FE26A172C}" destId="{A37A80D4-55F9-084A-BEE2-3A1EE86B2346}" srcOrd="0" destOrd="0" parTransId="{586A009C-9660-9141-90CB-B4576342CC7E}" sibTransId="{3D89AC20-276F-1443-8A34-48C9F5DB70A4}"/>
    <dgm:cxn modelId="{086D2F02-5505-ED49-9A7C-09A26039E6E4}" srcId="{1DB42490-652E-EF4B-9ABA-C87FE26A172C}" destId="{E3514BE4-42C2-E84B-937A-973419B653C0}" srcOrd="1" destOrd="0" parTransId="{FF0D367C-130E-3E4F-874F-132956FD0BC2}" sibTransId="{873209F7-4156-5D44-BAA0-86A92E4906D3}"/>
    <dgm:cxn modelId="{2073CF55-189E-8E4A-AE9C-EE13849590A1}" type="presOf" srcId="{1DB42490-652E-EF4B-9ABA-C87FE26A172C}" destId="{F4885C9C-EFB1-7A4D-BBA3-6FFBAE1EF9AA}" srcOrd="0" destOrd="0" presId="urn:microsoft.com/office/officeart/2005/8/layout/arrow3"/>
    <dgm:cxn modelId="{BEE4AC53-E29A-3E47-9F3E-EE454B8CB8B9}" type="presOf" srcId="{A37A80D4-55F9-084A-BEE2-3A1EE86B2346}" destId="{A98C7C12-A5F9-1F41-BB80-E6CA4F5E5306}" srcOrd="0" destOrd="0" presId="urn:microsoft.com/office/officeart/2005/8/layout/arrow3"/>
    <dgm:cxn modelId="{7A277A18-C156-A448-A123-4201CB5D6365}" type="presOf" srcId="{E3514BE4-42C2-E84B-937A-973419B653C0}" destId="{044D9D7C-8BFE-EC4C-9519-C4D82FE1F8D8}" srcOrd="0" destOrd="0" presId="urn:microsoft.com/office/officeart/2005/8/layout/arrow3"/>
    <dgm:cxn modelId="{D28A06E1-0B37-7E48-BF20-F29CF2FBB76E}" type="presParOf" srcId="{F4885C9C-EFB1-7A4D-BBA3-6FFBAE1EF9AA}" destId="{671A2E1A-029F-C947-888F-8CCAFCBD7C7B}" srcOrd="0" destOrd="0" presId="urn:microsoft.com/office/officeart/2005/8/layout/arrow3"/>
    <dgm:cxn modelId="{64518C46-B8FD-C74D-B167-D9C9C82E7F66}" type="presParOf" srcId="{F4885C9C-EFB1-7A4D-BBA3-6FFBAE1EF9AA}" destId="{2BE58057-F0DD-4B45-AB61-D11ABF3EDD53}" srcOrd="1" destOrd="0" presId="urn:microsoft.com/office/officeart/2005/8/layout/arrow3"/>
    <dgm:cxn modelId="{5B31D317-F2F4-4640-918A-72FD23F48B4F}" type="presParOf" srcId="{F4885C9C-EFB1-7A4D-BBA3-6FFBAE1EF9AA}" destId="{A98C7C12-A5F9-1F41-BB80-E6CA4F5E5306}" srcOrd="2" destOrd="0" presId="urn:microsoft.com/office/officeart/2005/8/layout/arrow3"/>
    <dgm:cxn modelId="{4D50E2B5-A9E3-324E-B95C-B22A1EEDC641}" type="presParOf" srcId="{F4885C9C-EFB1-7A4D-BBA3-6FFBAE1EF9AA}" destId="{2502DF94-0D54-2F44-9497-548A2DF03934}" srcOrd="3" destOrd="0" presId="urn:microsoft.com/office/officeart/2005/8/layout/arrow3"/>
    <dgm:cxn modelId="{18DE7C0C-ED37-C747-8A65-3FC0553BFAD4}" type="presParOf" srcId="{F4885C9C-EFB1-7A4D-BBA3-6FFBAE1EF9AA}" destId="{044D9D7C-8BFE-EC4C-9519-C4D82FE1F8D8}" srcOrd="4" destOrd="0" presId="urn:microsoft.com/office/officeart/2005/8/layout/arrow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1A7CD61-5CBE-8949-918A-617DB1411ED3}" type="doc">
      <dgm:prSet loTypeId="urn:microsoft.com/office/officeart/2005/8/layout/arrow3" loCatId="" qsTypeId="urn:microsoft.com/office/officeart/2005/8/quickstyle/simple4" qsCatId="simple" csTypeId="urn:microsoft.com/office/officeart/2005/8/colors/accent1_2" csCatId="accent1" phldr="1"/>
      <dgm:spPr/>
      <dgm:t>
        <a:bodyPr/>
        <a:lstStyle/>
        <a:p>
          <a:endParaRPr lang="es-ES"/>
        </a:p>
      </dgm:t>
    </dgm:pt>
    <dgm:pt modelId="{1DD3FBC0-4867-AF4C-A917-4F8F2E4BF7CF}">
      <dgm:prSet phldrT="[Texto]"/>
      <dgm:spPr/>
      <dgm:t>
        <a:bodyPr/>
        <a:lstStyle/>
        <a:p>
          <a:r>
            <a:rPr lang="es-ES" dirty="0" smtClean="0"/>
            <a:t>Necesidades</a:t>
          </a:r>
          <a:endParaRPr lang="es-ES" dirty="0"/>
        </a:p>
      </dgm:t>
    </dgm:pt>
    <dgm:pt modelId="{74195157-6F8F-CF43-B97B-54E9AA72BD6E}" type="parTrans" cxnId="{1316091F-E98F-D64A-81B4-A4B9306DDD09}">
      <dgm:prSet/>
      <dgm:spPr/>
      <dgm:t>
        <a:bodyPr/>
        <a:lstStyle/>
        <a:p>
          <a:endParaRPr lang="es-ES"/>
        </a:p>
      </dgm:t>
    </dgm:pt>
    <dgm:pt modelId="{9669541B-D018-504A-90E4-85976C06FB58}" type="sibTrans" cxnId="{1316091F-E98F-D64A-81B4-A4B9306DDD09}">
      <dgm:prSet/>
      <dgm:spPr/>
      <dgm:t>
        <a:bodyPr/>
        <a:lstStyle/>
        <a:p>
          <a:endParaRPr lang="es-ES"/>
        </a:p>
      </dgm:t>
    </dgm:pt>
    <dgm:pt modelId="{F966EB51-69F2-584E-925B-D91897800E70}">
      <dgm:prSet phldrT="[Texto]"/>
      <dgm:spPr/>
      <dgm:t>
        <a:bodyPr/>
        <a:lstStyle/>
        <a:p>
          <a:r>
            <a:rPr lang="es-ES" dirty="0" smtClean="0"/>
            <a:t>Recursos</a:t>
          </a:r>
          <a:endParaRPr lang="es-ES" dirty="0"/>
        </a:p>
      </dgm:t>
    </dgm:pt>
    <dgm:pt modelId="{0409D66D-559F-E84A-815A-FA4E44D452D8}" type="parTrans" cxnId="{0689ACFA-FEB6-954C-A8A9-10047F1902CD}">
      <dgm:prSet/>
      <dgm:spPr/>
      <dgm:t>
        <a:bodyPr/>
        <a:lstStyle/>
        <a:p>
          <a:endParaRPr lang="es-ES"/>
        </a:p>
      </dgm:t>
    </dgm:pt>
    <dgm:pt modelId="{E0772C86-047A-F342-96BB-7082B9CBF97A}" type="sibTrans" cxnId="{0689ACFA-FEB6-954C-A8A9-10047F1902CD}">
      <dgm:prSet/>
      <dgm:spPr/>
      <dgm:t>
        <a:bodyPr/>
        <a:lstStyle/>
        <a:p>
          <a:endParaRPr lang="es-ES"/>
        </a:p>
      </dgm:t>
    </dgm:pt>
    <dgm:pt modelId="{317FA299-83E4-6E49-BA03-3CEB70D34AFF}" type="pres">
      <dgm:prSet presAssocID="{D1A7CD61-5CBE-8949-918A-617DB1411ED3}" presName="compositeShape" presStyleCnt="0">
        <dgm:presLayoutVars>
          <dgm:chMax val="2"/>
          <dgm:dir/>
          <dgm:resizeHandles val="exact"/>
        </dgm:presLayoutVars>
      </dgm:prSet>
      <dgm:spPr/>
      <dgm:t>
        <a:bodyPr/>
        <a:lstStyle/>
        <a:p>
          <a:endParaRPr lang="es-ES"/>
        </a:p>
      </dgm:t>
    </dgm:pt>
    <dgm:pt modelId="{57F75BB5-DF8D-FD42-9FB7-BE9CE8B706A2}" type="pres">
      <dgm:prSet presAssocID="{D1A7CD61-5CBE-8949-918A-617DB1411ED3}" presName="divider" presStyleLbl="fgShp" presStyleIdx="0" presStyleCnt="1"/>
      <dgm:spPr/>
    </dgm:pt>
    <dgm:pt modelId="{298B5055-0468-5844-9A12-2BC2A5F5E49D}" type="pres">
      <dgm:prSet presAssocID="{1DD3FBC0-4867-AF4C-A917-4F8F2E4BF7CF}" presName="downArrow" presStyleLbl="node1" presStyleIdx="0" presStyleCnt="2"/>
      <dgm:spPr/>
    </dgm:pt>
    <dgm:pt modelId="{90F2D7ED-CF4D-6244-B79B-429888E6F7AB}" type="pres">
      <dgm:prSet presAssocID="{1DD3FBC0-4867-AF4C-A917-4F8F2E4BF7CF}" presName="downArrowText" presStyleLbl="revTx" presStyleIdx="0" presStyleCnt="2">
        <dgm:presLayoutVars>
          <dgm:bulletEnabled val="1"/>
        </dgm:presLayoutVars>
      </dgm:prSet>
      <dgm:spPr/>
      <dgm:t>
        <a:bodyPr/>
        <a:lstStyle/>
        <a:p>
          <a:endParaRPr lang="es-ES"/>
        </a:p>
      </dgm:t>
    </dgm:pt>
    <dgm:pt modelId="{B466420E-7495-4D4D-ABC3-84FEE3DD4EC5}" type="pres">
      <dgm:prSet presAssocID="{F966EB51-69F2-584E-925B-D91897800E70}" presName="upArrow" presStyleLbl="node1" presStyleIdx="1" presStyleCnt="2"/>
      <dgm:spPr/>
    </dgm:pt>
    <dgm:pt modelId="{64B41BCE-8DCE-2C4E-B812-CEA2324034C8}" type="pres">
      <dgm:prSet presAssocID="{F966EB51-69F2-584E-925B-D91897800E70}" presName="upArrowText" presStyleLbl="revTx" presStyleIdx="1" presStyleCnt="2">
        <dgm:presLayoutVars>
          <dgm:bulletEnabled val="1"/>
        </dgm:presLayoutVars>
      </dgm:prSet>
      <dgm:spPr/>
      <dgm:t>
        <a:bodyPr/>
        <a:lstStyle/>
        <a:p>
          <a:endParaRPr lang="es-ES"/>
        </a:p>
      </dgm:t>
    </dgm:pt>
  </dgm:ptLst>
  <dgm:cxnLst>
    <dgm:cxn modelId="{7EE203F1-4FDB-6B44-8C6D-89F5A346C6DB}" type="presOf" srcId="{1DD3FBC0-4867-AF4C-A917-4F8F2E4BF7CF}" destId="{90F2D7ED-CF4D-6244-B79B-429888E6F7AB}" srcOrd="0" destOrd="0" presId="urn:microsoft.com/office/officeart/2005/8/layout/arrow3"/>
    <dgm:cxn modelId="{920CB28A-B8A8-144F-A3A6-58506CBF8DD7}" type="presOf" srcId="{D1A7CD61-5CBE-8949-918A-617DB1411ED3}" destId="{317FA299-83E4-6E49-BA03-3CEB70D34AFF}" srcOrd="0" destOrd="0" presId="urn:microsoft.com/office/officeart/2005/8/layout/arrow3"/>
    <dgm:cxn modelId="{1316091F-E98F-D64A-81B4-A4B9306DDD09}" srcId="{D1A7CD61-5CBE-8949-918A-617DB1411ED3}" destId="{1DD3FBC0-4867-AF4C-A917-4F8F2E4BF7CF}" srcOrd="0" destOrd="0" parTransId="{74195157-6F8F-CF43-B97B-54E9AA72BD6E}" sibTransId="{9669541B-D018-504A-90E4-85976C06FB58}"/>
    <dgm:cxn modelId="{AC59878E-8A7C-B74F-96AF-8D777893D862}" type="presOf" srcId="{F966EB51-69F2-584E-925B-D91897800E70}" destId="{64B41BCE-8DCE-2C4E-B812-CEA2324034C8}" srcOrd="0" destOrd="0" presId="urn:microsoft.com/office/officeart/2005/8/layout/arrow3"/>
    <dgm:cxn modelId="{0689ACFA-FEB6-954C-A8A9-10047F1902CD}" srcId="{D1A7CD61-5CBE-8949-918A-617DB1411ED3}" destId="{F966EB51-69F2-584E-925B-D91897800E70}" srcOrd="1" destOrd="0" parTransId="{0409D66D-559F-E84A-815A-FA4E44D452D8}" sibTransId="{E0772C86-047A-F342-96BB-7082B9CBF97A}"/>
    <dgm:cxn modelId="{39C2B879-715C-3F4C-B607-E638038B1531}" type="presParOf" srcId="{317FA299-83E4-6E49-BA03-3CEB70D34AFF}" destId="{57F75BB5-DF8D-FD42-9FB7-BE9CE8B706A2}" srcOrd="0" destOrd="0" presId="urn:microsoft.com/office/officeart/2005/8/layout/arrow3"/>
    <dgm:cxn modelId="{F215BF38-1B94-6244-8936-18F1CFE3DD4D}" type="presParOf" srcId="{317FA299-83E4-6E49-BA03-3CEB70D34AFF}" destId="{298B5055-0468-5844-9A12-2BC2A5F5E49D}" srcOrd="1" destOrd="0" presId="urn:microsoft.com/office/officeart/2005/8/layout/arrow3"/>
    <dgm:cxn modelId="{5F74805A-4466-484E-BCFC-0511B20DA404}" type="presParOf" srcId="{317FA299-83E4-6E49-BA03-3CEB70D34AFF}" destId="{90F2D7ED-CF4D-6244-B79B-429888E6F7AB}" srcOrd="2" destOrd="0" presId="urn:microsoft.com/office/officeart/2005/8/layout/arrow3"/>
    <dgm:cxn modelId="{F64C2AD4-B880-2A4A-B321-4333CF2ADB9B}" type="presParOf" srcId="{317FA299-83E4-6E49-BA03-3CEB70D34AFF}" destId="{B466420E-7495-4D4D-ABC3-84FEE3DD4EC5}" srcOrd="3" destOrd="0" presId="urn:microsoft.com/office/officeart/2005/8/layout/arrow3"/>
    <dgm:cxn modelId="{24288DFC-D034-D243-A6E7-DDF524D83D28}" type="presParOf" srcId="{317FA299-83E4-6E49-BA03-3CEB70D34AFF}" destId="{64B41BCE-8DCE-2C4E-B812-CEA2324034C8}" srcOrd="4" destOrd="0" presId="urn:microsoft.com/office/officeart/2005/8/layout/arrow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03325D5-2396-0343-9F73-867A44617A8E}">
      <dsp:nvSpPr>
        <dsp:cNvPr id="0" name=""/>
        <dsp:cNvSpPr/>
      </dsp:nvSpPr>
      <dsp:spPr>
        <a:xfrm>
          <a:off x="2264958" y="231773"/>
          <a:ext cx="4599819" cy="1597456"/>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64A275-977F-D44F-A708-719407B2EB36}">
      <dsp:nvSpPr>
        <dsp:cNvPr id="0" name=""/>
        <dsp:cNvSpPr/>
      </dsp:nvSpPr>
      <dsp:spPr>
        <a:xfrm>
          <a:off x="4126281" y="4143402"/>
          <a:ext cx="891437" cy="570520"/>
        </a:xfrm>
        <a:prstGeom prst="downArrow">
          <a:avLst/>
        </a:prstGeom>
        <a:gradFill rotWithShape="0">
          <a:gsLst>
            <a:gs pos="0">
              <a:schemeClr val="accent1">
                <a:tint val="60000"/>
                <a:hueOff val="0"/>
                <a:satOff val="0"/>
                <a:lumOff val="0"/>
                <a:alphaOff val="0"/>
              </a:schemeClr>
            </a:gs>
            <a:gs pos="90000">
              <a:schemeClr val="accent1">
                <a:tint val="60000"/>
                <a:hueOff val="0"/>
                <a:satOff val="0"/>
                <a:lumOff val="0"/>
                <a:alphaOff val="0"/>
                <a:shade val="100000"/>
              </a:schemeClr>
            </a:gs>
            <a:gs pos="100000">
              <a:schemeClr val="accent1">
                <a:tint val="60000"/>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dsp:style>
    </dsp:sp>
    <dsp:sp modelId="{7A828B73-8A27-F24C-90DD-0BA33B65A529}">
      <dsp:nvSpPr>
        <dsp:cNvPr id="0" name=""/>
        <dsp:cNvSpPr/>
      </dsp:nvSpPr>
      <dsp:spPr>
        <a:xfrm>
          <a:off x="2432549" y="4599819"/>
          <a:ext cx="4278901" cy="10697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s-ES" sz="3700" kern="1200" dirty="0" smtClean="0"/>
            <a:t>Derecho a la salud</a:t>
          </a:r>
          <a:endParaRPr lang="es-ES" sz="3700" kern="1200" dirty="0"/>
        </a:p>
      </dsp:txBody>
      <dsp:txXfrm>
        <a:off x="2432549" y="4599819"/>
        <a:ext cx="4278901" cy="1069725"/>
      </dsp:txXfrm>
    </dsp:sp>
    <dsp:sp modelId="{84A1050E-A568-574B-98F1-1D87007C8FAB}">
      <dsp:nvSpPr>
        <dsp:cNvPr id="0" name=""/>
        <dsp:cNvSpPr/>
      </dsp:nvSpPr>
      <dsp:spPr>
        <a:xfrm>
          <a:off x="3937296" y="1952605"/>
          <a:ext cx="1604588" cy="1604588"/>
        </a:xfrm>
        <a:prstGeom prst="ellipse">
          <a:avLst/>
        </a:prstGeom>
        <a:solidFill>
          <a:schemeClr val="accent1"/>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ES" sz="1300" kern="1200" dirty="0" smtClean="0"/>
            <a:t>Decisiones sanitarias</a:t>
          </a:r>
          <a:endParaRPr lang="es-ES" sz="1300" kern="1200" dirty="0"/>
        </a:p>
      </dsp:txBody>
      <dsp:txXfrm>
        <a:off x="3937296" y="1952605"/>
        <a:ext cx="1604588" cy="1604588"/>
      </dsp:txXfrm>
    </dsp:sp>
    <dsp:sp modelId="{CA915AAC-6B1C-CC4C-893E-0446A9F3CFAF}">
      <dsp:nvSpPr>
        <dsp:cNvPr id="0" name=""/>
        <dsp:cNvSpPr/>
      </dsp:nvSpPr>
      <dsp:spPr>
        <a:xfrm>
          <a:off x="2789124" y="748807"/>
          <a:ext cx="1604588" cy="1604588"/>
        </a:xfrm>
        <a:prstGeom prst="ellipse">
          <a:avLst/>
        </a:prstGeom>
        <a:solidFill>
          <a:schemeClr val="accent3"/>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ES" sz="1300" kern="1200" dirty="0" smtClean="0"/>
            <a:t>Determinantes del sistema</a:t>
          </a:r>
          <a:endParaRPr lang="es-ES" sz="1300" kern="1200" dirty="0"/>
        </a:p>
      </dsp:txBody>
      <dsp:txXfrm>
        <a:off x="2789124" y="748807"/>
        <a:ext cx="1604588" cy="1604588"/>
      </dsp:txXfrm>
    </dsp:sp>
    <dsp:sp modelId="{0777BA25-37A1-764A-8EA3-C7B6546A00AF}">
      <dsp:nvSpPr>
        <dsp:cNvPr id="0" name=""/>
        <dsp:cNvSpPr/>
      </dsp:nvSpPr>
      <dsp:spPr>
        <a:xfrm>
          <a:off x="4429369" y="360854"/>
          <a:ext cx="1604588" cy="1604588"/>
        </a:xfrm>
        <a:prstGeom prst="ellipse">
          <a:avLst/>
        </a:prstGeom>
        <a:solidFill>
          <a:schemeClr val="accent2">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ES" sz="1300" kern="1200" dirty="0" smtClean="0"/>
            <a:t>Determinantes estructurales</a:t>
          </a:r>
          <a:endParaRPr lang="es-ES" sz="1300" kern="1200" dirty="0"/>
        </a:p>
      </dsp:txBody>
      <dsp:txXfrm>
        <a:off x="4429369" y="360854"/>
        <a:ext cx="1604588" cy="1604588"/>
      </dsp:txXfrm>
    </dsp:sp>
    <dsp:sp modelId="{DB12E5A3-0672-C743-8C64-BA28559D4DC7}">
      <dsp:nvSpPr>
        <dsp:cNvPr id="0" name=""/>
        <dsp:cNvSpPr/>
      </dsp:nvSpPr>
      <dsp:spPr>
        <a:xfrm>
          <a:off x="2075974" y="104188"/>
          <a:ext cx="4992051" cy="3993641"/>
        </a:xfrm>
        <a:prstGeom prst="funnel">
          <a:avLst/>
        </a:prstGeom>
        <a:solidFill>
          <a:schemeClr val="lt1">
            <a:alpha val="40000"/>
            <a:hueOff val="0"/>
            <a:satOff val="0"/>
            <a:lumOff val="0"/>
            <a:alphaOff val="0"/>
          </a:schemeClr>
        </a:solidFill>
        <a:ln w="100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C0820D-D8D4-CE42-AC41-002BF0F056E7}" type="datetimeFigureOut">
              <a:rPr lang="es-ES" smtClean="0"/>
              <a:pPr/>
              <a:t>09/05/2013</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DB9228-164C-9E49-8243-8FC31627ECB0}" type="slidenum">
              <a:rPr lang="es-ES" smtClean="0"/>
              <a:pPr/>
              <a:t>‹Nº›</a:t>
            </a:fld>
            <a:endParaRPr lang="es-ES"/>
          </a:p>
        </p:txBody>
      </p:sp>
    </p:spTree>
    <p:extLst>
      <p:ext uri="{BB962C8B-B14F-4D97-AF65-F5344CB8AC3E}">
        <p14:creationId xmlns:p14="http://schemas.microsoft.com/office/powerpoint/2010/main" xmlns="" val="23076712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8915" name="2 Marcador de notas"/>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r>
              <a:rPr lang="es-ES" i="1" dirty="0" smtClean="0">
                <a:ea typeface="ＭＳ Ｐゴシック" pitchFamily="-65" charset="-128"/>
              </a:rPr>
              <a:t>Porque una vez que se ingresa al mundo de los enfermos requerimos conservar la dignidad, la tranquilidad y evitar el sufrimiento innecesarios</a:t>
            </a:r>
            <a:endParaRPr lang="en-US" i="1" dirty="0" smtClean="0">
              <a:ea typeface="ＭＳ Ｐゴシック" pitchFamily="-65" charset="-128"/>
            </a:endParaRPr>
          </a:p>
          <a:p>
            <a:pPr eaLnBrk="1" hangingPunct="1">
              <a:spcBef>
                <a:spcPct val="0"/>
              </a:spcBef>
            </a:pPr>
            <a:endParaRPr lang="en-US" dirty="0" smtClean="0">
              <a:ea typeface="ＭＳ Ｐゴシック" pitchFamily="-65" charset="-128"/>
            </a:endParaRPr>
          </a:p>
        </p:txBody>
      </p:sp>
      <p:sp>
        <p:nvSpPr>
          <p:cNvPr id="38916" name="3 Marcador de número de diapositiva"/>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65" charset="-128"/>
              </a:defRPr>
            </a:lvl1pPr>
            <a:lvl2pPr marL="703054" indent="-270405" eaLnBrk="0" hangingPunct="0">
              <a:defRPr>
                <a:solidFill>
                  <a:schemeClr val="tx1"/>
                </a:solidFill>
                <a:latin typeface="Arial" charset="0"/>
                <a:ea typeface="ＭＳ Ｐゴシック" pitchFamily="-65" charset="-128"/>
              </a:defRPr>
            </a:lvl2pPr>
            <a:lvl3pPr marL="1081621" indent="-216324" eaLnBrk="0" hangingPunct="0">
              <a:defRPr>
                <a:solidFill>
                  <a:schemeClr val="tx1"/>
                </a:solidFill>
                <a:latin typeface="Arial" charset="0"/>
                <a:ea typeface="ＭＳ Ｐゴシック" pitchFamily="-65" charset="-128"/>
              </a:defRPr>
            </a:lvl3pPr>
            <a:lvl4pPr marL="1514269" indent="-216324" eaLnBrk="0" hangingPunct="0">
              <a:defRPr>
                <a:solidFill>
                  <a:schemeClr val="tx1"/>
                </a:solidFill>
                <a:latin typeface="Arial" charset="0"/>
                <a:ea typeface="ＭＳ Ｐゴシック" pitchFamily="-65" charset="-128"/>
              </a:defRPr>
            </a:lvl4pPr>
            <a:lvl5pPr marL="1946918" indent="-216324" eaLnBrk="0" hangingPunct="0">
              <a:defRPr>
                <a:solidFill>
                  <a:schemeClr val="tx1"/>
                </a:solidFill>
                <a:latin typeface="Arial" charset="0"/>
                <a:ea typeface="ＭＳ Ｐゴシック" pitchFamily="-65" charset="-128"/>
              </a:defRPr>
            </a:lvl5pPr>
            <a:lvl6pPr marL="2379566" indent="-216324" eaLnBrk="0" fontAlgn="base" hangingPunct="0">
              <a:spcBef>
                <a:spcPct val="0"/>
              </a:spcBef>
              <a:spcAft>
                <a:spcPct val="0"/>
              </a:spcAft>
              <a:defRPr>
                <a:solidFill>
                  <a:schemeClr val="tx1"/>
                </a:solidFill>
                <a:latin typeface="Arial" charset="0"/>
                <a:ea typeface="ＭＳ Ｐゴシック" pitchFamily="-65" charset="-128"/>
              </a:defRPr>
            </a:lvl6pPr>
            <a:lvl7pPr marL="2812214" indent="-216324" eaLnBrk="0" fontAlgn="base" hangingPunct="0">
              <a:spcBef>
                <a:spcPct val="0"/>
              </a:spcBef>
              <a:spcAft>
                <a:spcPct val="0"/>
              </a:spcAft>
              <a:defRPr>
                <a:solidFill>
                  <a:schemeClr val="tx1"/>
                </a:solidFill>
                <a:latin typeface="Arial" charset="0"/>
                <a:ea typeface="ＭＳ Ｐゴシック" pitchFamily="-65" charset="-128"/>
              </a:defRPr>
            </a:lvl7pPr>
            <a:lvl8pPr marL="3244863" indent="-216324" eaLnBrk="0" fontAlgn="base" hangingPunct="0">
              <a:spcBef>
                <a:spcPct val="0"/>
              </a:spcBef>
              <a:spcAft>
                <a:spcPct val="0"/>
              </a:spcAft>
              <a:defRPr>
                <a:solidFill>
                  <a:schemeClr val="tx1"/>
                </a:solidFill>
                <a:latin typeface="Arial" charset="0"/>
                <a:ea typeface="ＭＳ Ｐゴシック" pitchFamily="-65" charset="-128"/>
              </a:defRPr>
            </a:lvl8pPr>
            <a:lvl9pPr marL="3677511" indent="-216324"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FEDDFF75-A949-4843-AAD7-1C31E795B624}" type="slidenum">
              <a:rPr lang="es-ES">
                <a:latin typeface="Calibri" pitchFamily="-65" charset="0"/>
              </a:rPr>
              <a:pPr eaLnBrk="1" hangingPunct="1"/>
              <a:t>2</a:t>
            </a:fld>
            <a:endParaRPr lang="es-ES" dirty="0">
              <a:latin typeface="Calibri" pitchFamily="-65"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R" dirty="0"/>
          </a:p>
        </p:txBody>
      </p:sp>
      <p:sp>
        <p:nvSpPr>
          <p:cNvPr id="4" name="3 Marcador de número de diapositiva"/>
          <p:cNvSpPr>
            <a:spLocks noGrp="1"/>
          </p:cNvSpPr>
          <p:nvPr>
            <p:ph type="sldNum" sz="quarter" idx="10"/>
          </p:nvPr>
        </p:nvSpPr>
        <p:spPr/>
        <p:txBody>
          <a:bodyPr/>
          <a:lstStyle/>
          <a:p>
            <a:fld id="{6344B06C-9DFF-427D-97C7-0ED5D61B3FB2}" type="slidenum">
              <a:rPr lang="es-CR" smtClean="0"/>
              <a:pPr/>
              <a:t>30</a:t>
            </a:fld>
            <a:endParaRPr lang="es-CR"/>
          </a:p>
        </p:txBody>
      </p:sp>
    </p:spTree>
    <p:extLst>
      <p:ext uri="{BB962C8B-B14F-4D97-AF65-F5344CB8AC3E}">
        <p14:creationId xmlns:p14="http://schemas.microsoft.com/office/powerpoint/2010/main" xmlns="" val="203855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La CCSS en sus instrumentos de planificación, de gestión y de rendición  de cuentas no ha ponderado el valor de instrumentos como los censos locales y las visitas domiciliares, así como la clasificación del riesgo de las familias, ni la organización y participación de la comunidad. Adicionalmente, se ha ignorado sistemáticamente el estudio de los determinantes sociales de la salud en grupos sociales específicos</a:t>
            </a:r>
          </a:p>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Predominan en el trabajo extensivo de las instituciones aquellas actividades en eventos vistosos como la aplicación de alta tecnología, con frecuencia ligados a campañas de recaudación de fondos, </a:t>
            </a:r>
            <a:endParaRPr lang="en-US" dirty="0"/>
          </a:p>
        </p:txBody>
      </p:sp>
      <p:sp>
        <p:nvSpPr>
          <p:cNvPr id="4" name="3 Marcador de número de diapositiva"/>
          <p:cNvSpPr>
            <a:spLocks noGrp="1"/>
          </p:cNvSpPr>
          <p:nvPr>
            <p:ph type="sldNum" sz="quarter" idx="10"/>
          </p:nvPr>
        </p:nvSpPr>
        <p:spPr/>
        <p:txBody>
          <a:bodyPr/>
          <a:lstStyle/>
          <a:p>
            <a:fld id="{830F34A5-3C46-43F4-B4C0-EAF11D6209E6}" type="slidenum">
              <a:rPr lang="en-US" smtClean="0"/>
              <a:pPr/>
              <a:t>8</a:t>
            </a:fld>
            <a:endParaRPr lang="en-US"/>
          </a:p>
        </p:txBody>
      </p:sp>
    </p:spTree>
    <p:extLst>
      <p:ext uri="{BB962C8B-B14F-4D97-AF65-F5344CB8AC3E}">
        <p14:creationId xmlns:p14="http://schemas.microsoft.com/office/powerpoint/2010/main" xmlns="" val="1861925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R" sz="1200" kern="1200" dirty="0" smtClean="0">
                <a:solidFill>
                  <a:schemeClr val="tx1"/>
                </a:solidFill>
                <a:effectLst/>
                <a:latin typeface="+mn-lt"/>
                <a:ea typeface="+mn-ea"/>
                <a:cs typeface="+mn-cs"/>
              </a:rPr>
              <a:t>Los principios que hasta hoy han sostenido la seguridad social en Costa Rica son básicamente tres: equidad, solidaridad y universalidad. Estos principios vigentes en su combinación han determinado el modelo de financiamiento, de atención y de gestión; sin embargo aunque han brindado enraizamiento en el sistema, ese marco ético debe ser renovado y complementado para superar la crisis actual</a:t>
            </a:r>
            <a:endParaRPr lang="es-CR" dirty="0"/>
          </a:p>
        </p:txBody>
      </p:sp>
      <p:sp>
        <p:nvSpPr>
          <p:cNvPr id="4" name="3 Marcador de número de diapositiva"/>
          <p:cNvSpPr>
            <a:spLocks noGrp="1"/>
          </p:cNvSpPr>
          <p:nvPr>
            <p:ph type="sldNum" sz="quarter" idx="10"/>
          </p:nvPr>
        </p:nvSpPr>
        <p:spPr/>
        <p:txBody>
          <a:bodyPr/>
          <a:lstStyle/>
          <a:p>
            <a:fld id="{4FD10C73-DDFD-46F0-868A-1C1C449F1AC2}" type="slidenum">
              <a:rPr lang="es-CR" smtClean="0"/>
              <a:pPr/>
              <a:t>9</a:t>
            </a:fld>
            <a:endParaRPr lang="es-CR"/>
          </a:p>
        </p:txBody>
      </p:sp>
    </p:spTree>
    <p:extLst>
      <p:ext uri="{BB962C8B-B14F-4D97-AF65-F5344CB8AC3E}">
        <p14:creationId xmlns:p14="http://schemas.microsoft.com/office/powerpoint/2010/main" xmlns="" val="93394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lvl="0"/>
            <a:r>
              <a:rPr lang="es-ES" sz="1200" b="1" kern="1200" dirty="0" smtClean="0">
                <a:solidFill>
                  <a:schemeClr val="tx1"/>
                </a:solidFill>
                <a:effectLst/>
                <a:latin typeface="+mn-lt"/>
                <a:ea typeface="+mn-ea"/>
                <a:cs typeface="+mn-cs"/>
              </a:rPr>
              <a:t>Redes de Atención de la Salud</a:t>
            </a:r>
            <a:r>
              <a:rPr lang="es-ES" sz="1200" kern="1200" dirty="0" smtClean="0">
                <a:solidFill>
                  <a:schemeClr val="tx1"/>
                </a:solidFill>
                <a:effectLst/>
                <a:latin typeface="+mn-lt"/>
                <a:ea typeface="+mn-ea"/>
                <a:cs typeface="+mn-cs"/>
              </a:rPr>
              <a:t>: el Primer Nivel, constituido por la participación de la familia y el hogar para el empoderamiento de la comunidad conjuntamente con su EBAIS (no más de 4.000 personas como población dependiente), ubicado en su propia vecindad geográfica. El Segundo Nivel: las </a:t>
            </a:r>
            <a:r>
              <a:rPr lang="es-ES" sz="1200" kern="1200" dirty="0" err="1" smtClean="0">
                <a:solidFill>
                  <a:schemeClr val="tx1"/>
                </a:solidFill>
                <a:effectLst/>
                <a:latin typeface="+mn-lt"/>
                <a:ea typeface="+mn-ea"/>
                <a:cs typeface="+mn-cs"/>
              </a:rPr>
              <a:t>Areas</a:t>
            </a:r>
            <a:r>
              <a:rPr lang="es-ES" sz="1200" kern="1200" dirty="0" smtClean="0">
                <a:solidFill>
                  <a:schemeClr val="tx1"/>
                </a:solidFill>
                <a:effectLst/>
                <a:latin typeface="+mn-lt"/>
                <a:ea typeface="+mn-ea"/>
                <a:cs typeface="+mn-cs"/>
              </a:rPr>
              <a:t> de Salud con incorporación de sus Clínicas Menores e Intermedias de consulta. Tercer Nivel: Hospitales de Cuatro Especialidades, Clínicas Mayores, Centros de Atención Integral (CAI). Cuarto Nivel: el Hospital Regional como centro de referencia regional y centro supervisor de los programas de especialidades con rendición de cuentas de productividad  y de metas en salud de cada centro dependiente. El Quinto Nivel corresponde a los Hospitales Nacionales y a los Especializados, que son los Centros de Referencia  de Alta Tecnología de su territorio adscrito. Cabe  mencionar que es necesario la integración y articulación entre niveles y entre programas, de tal forma que configuren redes de servicios de salud que aseguren la oportunidad y continuidad de la atención.  Crear una gerencia regional gestora y responsable de su territorio.</a:t>
            </a:r>
            <a:endParaRPr lang="en-US" sz="1200" kern="1200" dirty="0">
              <a:solidFill>
                <a:schemeClr val="tx1"/>
              </a:solidFill>
              <a:effectLst/>
              <a:latin typeface="+mn-lt"/>
              <a:ea typeface="+mn-ea"/>
              <a:cs typeface="+mn-cs"/>
            </a:endParaRPr>
          </a:p>
        </p:txBody>
      </p:sp>
      <p:sp>
        <p:nvSpPr>
          <p:cNvPr id="4" name="3 Marcador de número de diapositiva"/>
          <p:cNvSpPr>
            <a:spLocks noGrp="1"/>
          </p:cNvSpPr>
          <p:nvPr>
            <p:ph type="sldNum" sz="quarter" idx="10"/>
          </p:nvPr>
        </p:nvSpPr>
        <p:spPr/>
        <p:txBody>
          <a:bodyPr/>
          <a:lstStyle/>
          <a:p>
            <a:fld id="{830F34A5-3C46-43F4-B4C0-EAF11D6209E6}" type="slidenum">
              <a:rPr lang="en-US" smtClean="0"/>
              <a:pPr/>
              <a:t>10</a:t>
            </a:fld>
            <a:endParaRPr lang="en-US"/>
          </a:p>
        </p:txBody>
      </p:sp>
    </p:spTree>
    <p:extLst>
      <p:ext uri="{BB962C8B-B14F-4D97-AF65-F5344CB8AC3E}">
        <p14:creationId xmlns:p14="http://schemas.microsoft.com/office/powerpoint/2010/main" xmlns="" val="1524660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R" dirty="0" smtClean="0"/>
              <a:t>El  principal reto de la seguridad es sostener los logros  y avanzar hacia la cobertura universal efectiva para todos.</a:t>
            </a:r>
          </a:p>
          <a:p>
            <a:endParaRPr lang="es-CR" dirty="0"/>
          </a:p>
        </p:txBody>
      </p:sp>
      <p:sp>
        <p:nvSpPr>
          <p:cNvPr id="4" name="3 Marcador de número de diapositiva"/>
          <p:cNvSpPr>
            <a:spLocks noGrp="1"/>
          </p:cNvSpPr>
          <p:nvPr>
            <p:ph type="sldNum" sz="quarter" idx="10"/>
          </p:nvPr>
        </p:nvSpPr>
        <p:spPr/>
        <p:txBody>
          <a:bodyPr/>
          <a:lstStyle/>
          <a:p>
            <a:fld id="{4FD10C73-DDFD-46F0-868A-1C1C449F1AC2}" type="slidenum">
              <a:rPr lang="es-CR" smtClean="0"/>
              <a:pPr/>
              <a:t>11</a:t>
            </a:fld>
            <a:endParaRPr lang="es-CR"/>
          </a:p>
        </p:txBody>
      </p:sp>
    </p:spTree>
    <p:extLst>
      <p:ext uri="{BB962C8B-B14F-4D97-AF65-F5344CB8AC3E}">
        <p14:creationId xmlns:p14="http://schemas.microsoft.com/office/powerpoint/2010/main" xmlns="" val="38944323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R" sz="1200" kern="1200" dirty="0" smtClean="0">
                <a:solidFill>
                  <a:schemeClr val="tx1"/>
                </a:solidFill>
                <a:effectLst/>
                <a:latin typeface="+mn-lt"/>
                <a:ea typeface="+mn-ea"/>
                <a:cs typeface="+mn-cs"/>
              </a:rPr>
              <a:t>Para enfrentar el reto histórico de crear un nuevo pacto social con la seguridad social, no basta con fortalecer los principios fundacionales del sistema costarricense, sino que es necesario incorporar en los modelos de gestión, financiamiento y atención nuevos pilares éticos que brinden un marco de referencia para las reformas y administración de las próximas </a:t>
            </a:r>
            <a:r>
              <a:rPr lang="es-CR" sz="1200" kern="1200" dirty="0" err="1" smtClean="0">
                <a:solidFill>
                  <a:schemeClr val="tx1"/>
                </a:solidFill>
                <a:effectLst/>
                <a:latin typeface="+mn-lt"/>
                <a:ea typeface="+mn-ea"/>
                <a:cs typeface="+mn-cs"/>
              </a:rPr>
              <a:t>decadas</a:t>
            </a:r>
            <a:r>
              <a:rPr lang="es-CR" sz="1200" kern="1200" dirty="0" smtClean="0">
                <a:solidFill>
                  <a:schemeClr val="tx1"/>
                </a:solidFill>
                <a:effectLst/>
                <a:latin typeface="+mn-lt"/>
                <a:ea typeface="+mn-ea"/>
                <a:cs typeface="+mn-cs"/>
              </a:rPr>
              <a:t>.</a:t>
            </a:r>
            <a:r>
              <a:rPr lang="es-CR" sz="1200" kern="1200" baseline="0" dirty="0" smtClean="0">
                <a:solidFill>
                  <a:schemeClr val="tx1"/>
                </a:solidFill>
                <a:effectLst/>
                <a:latin typeface="+mn-lt"/>
                <a:ea typeface="+mn-ea"/>
                <a:cs typeface="+mn-cs"/>
              </a:rPr>
              <a:t> </a:t>
            </a:r>
            <a:endParaRPr lang="es-CR" sz="1200" kern="1200" dirty="0" smtClean="0">
              <a:solidFill>
                <a:schemeClr val="tx1"/>
              </a:solidFill>
              <a:effectLst/>
              <a:latin typeface="+mn-lt"/>
              <a:ea typeface="+mn-ea"/>
              <a:cs typeface="+mn-cs"/>
            </a:endParaRPr>
          </a:p>
        </p:txBody>
      </p:sp>
      <p:sp>
        <p:nvSpPr>
          <p:cNvPr id="4" name="3 Marcador de número de diapositiva"/>
          <p:cNvSpPr>
            <a:spLocks noGrp="1"/>
          </p:cNvSpPr>
          <p:nvPr>
            <p:ph type="sldNum" sz="quarter" idx="10"/>
          </p:nvPr>
        </p:nvSpPr>
        <p:spPr/>
        <p:txBody>
          <a:bodyPr/>
          <a:lstStyle/>
          <a:p>
            <a:fld id="{4FD10C73-DDFD-46F0-868A-1C1C449F1AC2}" type="slidenum">
              <a:rPr lang="es-CR" smtClean="0"/>
              <a:pPr/>
              <a:t>12</a:t>
            </a:fld>
            <a:endParaRPr lang="es-CR"/>
          </a:p>
        </p:txBody>
      </p:sp>
    </p:spTree>
    <p:extLst>
      <p:ext uri="{BB962C8B-B14F-4D97-AF65-F5344CB8AC3E}">
        <p14:creationId xmlns:p14="http://schemas.microsoft.com/office/powerpoint/2010/main" xmlns="" val="3894432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D896032-1CB4-814E-93EB-A92A8B56607E}" type="slidenum">
              <a:rPr lang="es-ES" sz="1200"/>
              <a:pPr eaLnBrk="1" hangingPunct="1"/>
              <a:t>19</a:t>
            </a:fld>
            <a:endParaRPr lang="es-ES" sz="120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s-ES_tradnl">
              <a:latin typeface="Arial" charset="0"/>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R"/>
          </a:p>
        </p:txBody>
      </p:sp>
      <p:sp>
        <p:nvSpPr>
          <p:cNvPr id="4" name="3 Marcador de número de diapositiva"/>
          <p:cNvSpPr>
            <a:spLocks noGrp="1"/>
          </p:cNvSpPr>
          <p:nvPr>
            <p:ph type="sldNum" sz="quarter" idx="10"/>
          </p:nvPr>
        </p:nvSpPr>
        <p:spPr/>
        <p:txBody>
          <a:bodyPr/>
          <a:lstStyle/>
          <a:p>
            <a:fld id="{E58124DE-147E-4E29-A685-A573024F8EB4}" type="slidenum">
              <a:rPr lang="en-US" smtClean="0"/>
              <a:pPr/>
              <a:t>20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R" dirty="0"/>
          </a:p>
        </p:txBody>
      </p:sp>
      <p:sp>
        <p:nvSpPr>
          <p:cNvPr id="4" name="3 Marcador de número de diapositiva"/>
          <p:cNvSpPr>
            <a:spLocks noGrp="1"/>
          </p:cNvSpPr>
          <p:nvPr>
            <p:ph type="sldNum" sz="quarter" idx="10"/>
          </p:nvPr>
        </p:nvSpPr>
        <p:spPr/>
        <p:txBody>
          <a:bodyPr/>
          <a:lstStyle/>
          <a:p>
            <a:fld id="{6344B06C-9DFF-427D-97C7-0ED5D61B3FB2}" type="slidenum">
              <a:rPr lang="es-CR" smtClean="0"/>
              <a:pPr/>
              <a:t>27</a:t>
            </a:fld>
            <a:endParaRPr lang="es-CR"/>
          </a:p>
        </p:txBody>
      </p:sp>
    </p:spTree>
    <p:extLst>
      <p:ext uri="{BB962C8B-B14F-4D97-AF65-F5344CB8AC3E}">
        <p14:creationId xmlns:p14="http://schemas.microsoft.com/office/powerpoint/2010/main" xmlns="" val="2038551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5E117D1-8BB4-194E-B34C-DD942F4247C9}" type="datetimeFigureOut">
              <a:rPr lang="es-ES" smtClean="0"/>
              <a:pPr/>
              <a:t>09/05/2013</a:t>
            </a:fld>
            <a:endParaRPr lang="es-E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9525D3D-03E9-AE46-80B4-45FE5164565E}" type="slidenum">
              <a:rPr lang="es-ES" smtClean="0"/>
              <a:pPr/>
              <a:t>‹Nº›</a:t>
            </a:fld>
            <a:endParaRPr lang="es-E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s-E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_tradnl" smtClean="0"/>
              <a:t>Clic para editar título</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9525D3D-03E9-AE46-80B4-45FE5164565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_tradnl" smtClean="0"/>
              <a:t>Clic para editar título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9525D3D-03E9-AE46-80B4-45FE5164565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9525D3D-03E9-AE46-80B4-45FE5164565E}" type="slidenum">
              <a:rPr lang="es-ES" smtClean="0"/>
              <a:pPr/>
              <a:t>‹Nº›</a:t>
            </a:fld>
            <a:endParaRPr lang="es-ES"/>
          </a:p>
        </p:txBody>
      </p:sp>
      <p:sp>
        <p:nvSpPr>
          <p:cNvPr id="7" name="Title 6"/>
          <p:cNvSpPr>
            <a:spLocks noGrp="1"/>
          </p:cNvSpPr>
          <p:nvPr>
            <p:ph type="title"/>
          </p:nvPr>
        </p:nvSpPr>
        <p:spPr/>
        <p:txBody>
          <a:bodyPr/>
          <a:lstStyle/>
          <a:p>
            <a:r>
              <a:rPr lang="es-ES_tradnl" smtClean="0"/>
              <a:t>Clic para editar título</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35E117D1-8BB4-194E-B34C-DD942F4247C9}" type="datetimeFigureOut">
              <a:rPr lang="es-ES" smtClean="0"/>
              <a:pPr/>
              <a:t>09/05/2013</a:t>
            </a:fld>
            <a:endParaRPr lang="es-E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9525D3D-03E9-AE46-80B4-45FE5164565E}" type="slidenum">
              <a:rPr lang="es-ES" smtClean="0"/>
              <a:pPr/>
              <a:t>‹Nº›</a:t>
            </a:fld>
            <a:endParaRPr lang="es-E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s-E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_tradnl" smtClean="0"/>
              <a:t>Clic para editar título</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9525D3D-03E9-AE46-80B4-45FE5164565E}" type="slidenum">
              <a:rPr lang="es-ES" smtClean="0"/>
              <a:pPr/>
              <a:t>‹Nº›</a:t>
            </a:fld>
            <a:endParaRPr lang="es-ES"/>
          </a:p>
        </p:txBody>
      </p:sp>
      <p:sp>
        <p:nvSpPr>
          <p:cNvPr id="8" name="Title 7"/>
          <p:cNvSpPr>
            <a:spLocks noGrp="1"/>
          </p:cNvSpPr>
          <p:nvPr>
            <p:ph type="title"/>
          </p:nvPr>
        </p:nvSpPr>
        <p:spPr/>
        <p:txBody>
          <a:bodyPr/>
          <a:lstStyle/>
          <a:p>
            <a:r>
              <a:rPr lang="es-ES_tradnl" smtClean="0"/>
              <a:t>Clic para editar título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B9525D3D-03E9-AE46-80B4-45FE5164565E}" type="slidenum">
              <a:rPr lang="es-ES" smtClean="0"/>
              <a:pPr/>
              <a:t>‹Nº›</a:t>
            </a:fld>
            <a:endParaRPr lang="es-ES"/>
          </a:p>
        </p:txBody>
      </p:sp>
      <p:sp>
        <p:nvSpPr>
          <p:cNvPr id="10" name="Title 9"/>
          <p:cNvSpPr>
            <a:spLocks noGrp="1"/>
          </p:cNvSpPr>
          <p:nvPr>
            <p:ph type="title"/>
          </p:nvPr>
        </p:nvSpPr>
        <p:spPr/>
        <p:txBody>
          <a:bodyPr/>
          <a:lstStyle/>
          <a:p>
            <a:r>
              <a:rPr lang="es-ES_tradnl" smtClean="0"/>
              <a:t>Clic para editar título</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B9525D3D-03E9-AE46-80B4-45FE5164565E}" type="slidenum">
              <a:rPr lang="es-ES" smtClean="0"/>
              <a:pPr/>
              <a:t>‹Nº›</a:t>
            </a:fld>
            <a:endParaRPr lang="es-ES"/>
          </a:p>
        </p:txBody>
      </p:sp>
      <p:sp>
        <p:nvSpPr>
          <p:cNvPr id="6" name="Title 5"/>
          <p:cNvSpPr>
            <a:spLocks noGrp="1"/>
          </p:cNvSpPr>
          <p:nvPr>
            <p:ph type="title"/>
          </p:nvPr>
        </p:nvSpPr>
        <p:spPr/>
        <p:txBody>
          <a:bodyPr/>
          <a:lstStyle/>
          <a:p>
            <a:r>
              <a:rPr lang="es-ES_tradnl" smtClean="0"/>
              <a:t>Clic para editar título</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B9525D3D-03E9-AE46-80B4-45FE5164565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9525D3D-03E9-AE46-80B4-45FE5164565E}" type="slidenum">
              <a:rPr lang="es-ES" smtClean="0"/>
              <a:pPr/>
              <a:t>‹Nº›</a:t>
            </a:fld>
            <a:endParaRPr lang="es-E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_tradnl" smtClean="0"/>
              <a:t>Clic para editar título</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35E117D1-8BB4-194E-B34C-DD942F4247C9}" type="datetimeFigureOut">
              <a:rPr lang="es-ES" smtClean="0"/>
              <a:pPr/>
              <a:t>09/05/2013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9525D3D-03E9-AE46-80B4-45FE5164565E}" type="slidenum">
              <a:rPr lang="es-ES" smtClean="0"/>
              <a:pPr/>
              <a:t>‹Nº›</a:t>
            </a:fld>
            <a:endParaRPr lang="es-E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_tradnl" smtClean="0"/>
              <a:t>Clic para editar título</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_tradnl" smtClean="0"/>
              <a:t>Clic para editar título</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35E117D1-8BB4-194E-B34C-DD942F4247C9}" type="datetimeFigureOut">
              <a:rPr lang="es-ES" smtClean="0"/>
              <a:pPr/>
              <a:t>09/05/2013</a:t>
            </a:fld>
            <a:endParaRPr lang="es-E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s-E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9525D3D-03E9-AE46-80B4-45FE5164565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4.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Gr_fico_de_Microsoft_Excel1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endParaRPr lang="es-ES" dirty="0" smtClean="0"/>
          </a:p>
          <a:p>
            <a:r>
              <a:rPr lang="es-ES" dirty="0" smtClean="0"/>
              <a:t>Recursos Humanos</a:t>
            </a:r>
          </a:p>
          <a:p>
            <a:r>
              <a:rPr lang="es-ES" dirty="0" smtClean="0"/>
              <a:t>Medicamentos</a:t>
            </a:r>
            <a:endParaRPr lang="es-ES" dirty="0"/>
          </a:p>
        </p:txBody>
      </p:sp>
      <p:sp>
        <p:nvSpPr>
          <p:cNvPr id="2" name="Título 1"/>
          <p:cNvSpPr>
            <a:spLocks noGrp="1"/>
          </p:cNvSpPr>
          <p:nvPr>
            <p:ph type="title"/>
          </p:nvPr>
        </p:nvSpPr>
        <p:spPr/>
        <p:txBody>
          <a:bodyPr/>
          <a:lstStyle/>
          <a:p>
            <a:r>
              <a:rPr lang="es-ES" dirty="0" smtClean="0"/>
              <a:t>Determinantes sociales</a:t>
            </a:r>
            <a:endParaRPr lang="es-ES" dirty="0"/>
          </a:p>
        </p:txBody>
      </p:sp>
    </p:spTree>
    <p:extLst>
      <p:ext uri="{BB962C8B-B14F-4D97-AF65-F5344CB8AC3E}">
        <p14:creationId xmlns:p14="http://schemas.microsoft.com/office/powerpoint/2010/main" xmlns="" val="1927014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0" y="247650"/>
            <a:ext cx="6508750" cy="1143000"/>
          </a:xfrm>
        </p:spPr>
        <p:txBody>
          <a:bodyPr/>
          <a:lstStyle/>
          <a:p>
            <a:r>
              <a:rPr lang="es-ES_tradnl" sz="3200" dirty="0" smtClean="0"/>
              <a:t/>
            </a:r>
            <a:br>
              <a:rPr lang="es-ES_tradnl" sz="3200" dirty="0" smtClean="0"/>
            </a:br>
            <a:r>
              <a:rPr lang="es-ES_tradnl" sz="3200" dirty="0"/>
              <a:t/>
            </a:r>
            <a:br>
              <a:rPr lang="es-ES_tradnl" sz="3200" dirty="0"/>
            </a:br>
            <a:r>
              <a:rPr lang="es-ES_tradnl" sz="3200" dirty="0" smtClean="0"/>
              <a:t/>
            </a:r>
            <a:br>
              <a:rPr lang="es-ES_tradnl" sz="3200" dirty="0" smtClean="0"/>
            </a:br>
            <a:r>
              <a:rPr lang="es-ES_tradnl" dirty="0"/>
              <a:t>De estructura piramidal a redes de servicios</a:t>
            </a:r>
            <a:r>
              <a:rPr lang="es-ES_tradnl" sz="3200" dirty="0"/>
              <a:t/>
            </a:r>
            <a:br>
              <a:rPr lang="es-ES_tradnl" sz="3200" dirty="0"/>
            </a:br>
            <a:r>
              <a:rPr lang="es-ES_tradnl" sz="3200" dirty="0" smtClean="0"/>
              <a:t/>
            </a:r>
            <a:br>
              <a:rPr lang="es-ES_tradnl" sz="3200" dirty="0" smtClean="0"/>
            </a:br>
            <a:r>
              <a:rPr lang="es-ES_tradnl" sz="3200" dirty="0"/>
              <a:t/>
            </a:r>
            <a:br>
              <a:rPr lang="es-ES_tradnl" sz="3200" dirty="0"/>
            </a:br>
            <a:r>
              <a:rPr lang="es-ES_tradnl" sz="3200" dirty="0" smtClean="0"/>
              <a:t/>
            </a:r>
            <a:br>
              <a:rPr lang="es-ES_tradnl" sz="3200" dirty="0" smtClean="0"/>
            </a:br>
            <a:endParaRPr lang="en-US" sz="4000" dirty="0"/>
          </a:p>
        </p:txBody>
      </p:sp>
      <p:graphicFrame>
        <p:nvGraphicFramePr>
          <p:cNvPr id="5" name="3 Marcador de contenido"/>
          <p:cNvGraphicFramePr>
            <a:graphicFrameLocks noGrp="1"/>
          </p:cNvGraphicFramePr>
          <p:nvPr>
            <p:ph idx="4294967295"/>
            <p:extLst>
              <p:ext uri="{D42A27DB-BD31-4B8C-83A1-F6EECF244321}">
                <p14:modId xmlns:p14="http://schemas.microsoft.com/office/powerpoint/2010/main" xmlns="" val="3172585523"/>
              </p:ext>
            </p:extLst>
          </p:nvPr>
        </p:nvGraphicFramePr>
        <p:xfrm>
          <a:off x="-381000" y="1203652"/>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11 Elipse"/>
          <p:cNvSpPr/>
          <p:nvPr/>
        </p:nvSpPr>
        <p:spPr>
          <a:xfrm>
            <a:off x="4305300" y="2209800"/>
            <a:ext cx="3543300" cy="3519815"/>
          </a:xfrm>
          <a:prstGeom prst="ellipse">
            <a:avLst/>
          </a:prstGeom>
          <a:noFill/>
          <a:ln w="28575">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Elipse"/>
          <p:cNvSpPr/>
          <p:nvPr/>
        </p:nvSpPr>
        <p:spPr>
          <a:xfrm>
            <a:off x="7162800" y="3227010"/>
            <a:ext cx="1295400" cy="129540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4" name="13 Elipse"/>
          <p:cNvSpPr/>
          <p:nvPr/>
        </p:nvSpPr>
        <p:spPr>
          <a:xfrm>
            <a:off x="3581400" y="3246060"/>
            <a:ext cx="1295400" cy="129540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5" name="14 Elipse"/>
          <p:cNvSpPr/>
          <p:nvPr/>
        </p:nvSpPr>
        <p:spPr>
          <a:xfrm>
            <a:off x="5486400" y="1600200"/>
            <a:ext cx="1295400" cy="129540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cxnSp>
        <p:nvCxnSpPr>
          <p:cNvPr id="17" name="16 Conector recto de flecha"/>
          <p:cNvCxnSpPr/>
          <p:nvPr/>
        </p:nvCxnSpPr>
        <p:spPr>
          <a:xfrm flipV="1">
            <a:off x="4876800" y="3810000"/>
            <a:ext cx="2286000" cy="19050"/>
          </a:xfrm>
          <a:prstGeom prst="straightConnector1">
            <a:avLst/>
          </a:prstGeom>
          <a:ln w="28575">
            <a:prstDash val="sysDot"/>
            <a:tailEnd type="none"/>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a:off x="6096000" y="2895600"/>
            <a:ext cx="19050" cy="2133600"/>
          </a:xfrm>
          <a:prstGeom prst="straightConnector1">
            <a:avLst/>
          </a:prstGeom>
          <a:noFill/>
          <a:ln w="28575">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cxnSp>
      <p:sp>
        <p:nvSpPr>
          <p:cNvPr id="27" name="26 CuadroTexto"/>
          <p:cNvSpPr txBox="1"/>
          <p:nvPr/>
        </p:nvSpPr>
        <p:spPr>
          <a:xfrm>
            <a:off x="5553075" y="1878568"/>
            <a:ext cx="1200150" cy="738664"/>
          </a:xfrm>
          <a:prstGeom prst="rect">
            <a:avLst/>
          </a:prstGeom>
          <a:noFill/>
        </p:spPr>
        <p:txBody>
          <a:bodyPr wrap="square" rtlCol="0">
            <a:spAutoFit/>
          </a:bodyPr>
          <a:lstStyle/>
          <a:p>
            <a:pPr algn="ctr"/>
            <a:r>
              <a:rPr lang="es-CR" sz="1400" b="1" dirty="0" smtClean="0">
                <a:solidFill>
                  <a:schemeClr val="bg1"/>
                </a:solidFill>
              </a:rPr>
              <a:t>El Área de Salud y las clínicas</a:t>
            </a:r>
            <a:endParaRPr lang="en-US" sz="1400" b="1" dirty="0">
              <a:solidFill>
                <a:schemeClr val="bg1"/>
              </a:solidFill>
            </a:endParaRPr>
          </a:p>
        </p:txBody>
      </p:sp>
      <p:sp>
        <p:nvSpPr>
          <p:cNvPr id="28" name="27 CuadroTexto"/>
          <p:cNvSpPr txBox="1"/>
          <p:nvPr/>
        </p:nvSpPr>
        <p:spPr>
          <a:xfrm>
            <a:off x="3552825" y="3352800"/>
            <a:ext cx="1400175" cy="1169551"/>
          </a:xfrm>
          <a:prstGeom prst="rect">
            <a:avLst/>
          </a:prstGeom>
          <a:noFill/>
        </p:spPr>
        <p:txBody>
          <a:bodyPr wrap="square" rtlCol="0">
            <a:spAutoFit/>
          </a:bodyPr>
          <a:lstStyle/>
          <a:p>
            <a:pPr algn="ctr"/>
            <a:r>
              <a:rPr lang="es-CR" sz="1400" b="1" dirty="0" smtClean="0">
                <a:solidFill>
                  <a:schemeClr val="bg1"/>
                </a:solidFill>
              </a:rPr>
              <a:t>Hospitales </a:t>
            </a:r>
          </a:p>
          <a:p>
            <a:pPr algn="ctr"/>
            <a:r>
              <a:rPr lang="es-CR" sz="1400" b="1" dirty="0" smtClean="0">
                <a:solidFill>
                  <a:schemeClr val="bg1"/>
                </a:solidFill>
              </a:rPr>
              <a:t>de cuatro especialidades, CAI’s, Clínicas mayores</a:t>
            </a:r>
            <a:endParaRPr lang="en-US" sz="1400" b="1" dirty="0">
              <a:solidFill>
                <a:schemeClr val="bg1"/>
              </a:solidFill>
            </a:endParaRPr>
          </a:p>
        </p:txBody>
      </p:sp>
      <p:sp>
        <p:nvSpPr>
          <p:cNvPr id="29" name="28 CuadroTexto"/>
          <p:cNvSpPr txBox="1"/>
          <p:nvPr/>
        </p:nvSpPr>
        <p:spPr>
          <a:xfrm>
            <a:off x="7305675" y="3554462"/>
            <a:ext cx="1200150" cy="523220"/>
          </a:xfrm>
          <a:prstGeom prst="rect">
            <a:avLst/>
          </a:prstGeom>
          <a:noFill/>
        </p:spPr>
        <p:txBody>
          <a:bodyPr wrap="square" rtlCol="0">
            <a:spAutoFit/>
          </a:bodyPr>
          <a:lstStyle/>
          <a:p>
            <a:pPr algn="ctr"/>
            <a:r>
              <a:rPr lang="es-CR" sz="1400" b="1" dirty="0" smtClean="0">
                <a:solidFill>
                  <a:schemeClr val="bg1"/>
                </a:solidFill>
              </a:rPr>
              <a:t>Hospital Regional</a:t>
            </a:r>
            <a:endParaRPr lang="en-US" sz="1400" b="1" dirty="0">
              <a:solidFill>
                <a:schemeClr val="bg1"/>
              </a:solidFill>
            </a:endParaRPr>
          </a:p>
        </p:txBody>
      </p:sp>
      <p:sp>
        <p:nvSpPr>
          <p:cNvPr id="32" name="31 CuadroTexto"/>
          <p:cNvSpPr txBox="1"/>
          <p:nvPr/>
        </p:nvSpPr>
        <p:spPr>
          <a:xfrm>
            <a:off x="5524500" y="1371600"/>
            <a:ext cx="647700" cy="707886"/>
          </a:xfrm>
          <a:prstGeom prst="rect">
            <a:avLst/>
          </a:prstGeom>
          <a:noFill/>
        </p:spPr>
        <p:txBody>
          <a:bodyPr wrap="square" rtlCol="0">
            <a:spAutoFit/>
          </a:bodyPr>
          <a:lstStyle/>
          <a:p>
            <a:r>
              <a:rPr lang="es-CR" sz="4000" b="1" dirty="0">
                <a:solidFill>
                  <a:srgbClr val="FFC000"/>
                </a:solidFill>
                <a:effectLst>
                  <a:outerShdw blurRad="38100" dist="38100" dir="2700000" algn="tl">
                    <a:srgbClr val="000000">
                      <a:alpha val="43137"/>
                    </a:srgbClr>
                  </a:outerShdw>
                </a:effectLst>
              </a:rPr>
              <a:t>2</a:t>
            </a:r>
            <a:endParaRPr lang="en-US" b="1" dirty="0">
              <a:solidFill>
                <a:srgbClr val="FFC000"/>
              </a:solidFill>
              <a:effectLst>
                <a:outerShdw blurRad="38100" dist="38100" dir="2700000" algn="tl">
                  <a:srgbClr val="000000">
                    <a:alpha val="43137"/>
                  </a:srgbClr>
                </a:outerShdw>
              </a:effectLst>
            </a:endParaRPr>
          </a:p>
        </p:txBody>
      </p:sp>
      <p:sp>
        <p:nvSpPr>
          <p:cNvPr id="33" name="32 CuadroTexto"/>
          <p:cNvSpPr txBox="1"/>
          <p:nvPr/>
        </p:nvSpPr>
        <p:spPr>
          <a:xfrm>
            <a:off x="3429000" y="3140214"/>
            <a:ext cx="647700" cy="707886"/>
          </a:xfrm>
          <a:prstGeom prst="rect">
            <a:avLst/>
          </a:prstGeom>
          <a:noFill/>
        </p:spPr>
        <p:txBody>
          <a:bodyPr wrap="square" rtlCol="0">
            <a:spAutoFit/>
          </a:bodyPr>
          <a:lstStyle/>
          <a:p>
            <a:r>
              <a:rPr lang="es-CR" sz="4000" b="1" dirty="0" smtClean="0">
                <a:solidFill>
                  <a:srgbClr val="FFC000"/>
                </a:solidFill>
                <a:effectLst>
                  <a:outerShdw blurRad="38100" dist="38100" dir="2700000" algn="tl">
                    <a:srgbClr val="000000">
                      <a:alpha val="43137"/>
                    </a:srgbClr>
                  </a:outerShdw>
                </a:effectLst>
              </a:rPr>
              <a:t>3</a:t>
            </a:r>
            <a:endParaRPr lang="en-US" b="1" dirty="0">
              <a:solidFill>
                <a:srgbClr val="FFC000"/>
              </a:solidFill>
              <a:effectLst>
                <a:outerShdw blurRad="38100" dist="38100" dir="2700000" algn="tl">
                  <a:srgbClr val="000000">
                    <a:alpha val="43137"/>
                  </a:srgbClr>
                </a:outerShdw>
              </a:effectLst>
            </a:endParaRPr>
          </a:p>
        </p:txBody>
      </p:sp>
      <p:sp>
        <p:nvSpPr>
          <p:cNvPr id="34" name="33 CuadroTexto"/>
          <p:cNvSpPr txBox="1"/>
          <p:nvPr/>
        </p:nvSpPr>
        <p:spPr>
          <a:xfrm>
            <a:off x="7010400" y="3124200"/>
            <a:ext cx="647700" cy="707886"/>
          </a:xfrm>
          <a:prstGeom prst="rect">
            <a:avLst/>
          </a:prstGeom>
          <a:noFill/>
        </p:spPr>
        <p:txBody>
          <a:bodyPr wrap="square" rtlCol="0">
            <a:spAutoFit/>
          </a:bodyPr>
          <a:lstStyle/>
          <a:p>
            <a:r>
              <a:rPr lang="es-CR" sz="4000" b="1" dirty="0">
                <a:solidFill>
                  <a:srgbClr val="FFC000"/>
                </a:solidFill>
                <a:effectLst>
                  <a:outerShdw blurRad="38100" dist="38100" dir="2700000" algn="tl">
                    <a:srgbClr val="000000">
                      <a:alpha val="43137"/>
                    </a:srgbClr>
                  </a:outerShdw>
                </a:effectLst>
              </a:rPr>
              <a:t>4</a:t>
            </a:r>
            <a:endParaRPr lang="en-US" b="1" dirty="0">
              <a:solidFill>
                <a:srgbClr val="FFC000"/>
              </a:solidFill>
              <a:effectLst>
                <a:outerShdw blurRad="38100" dist="38100" dir="2700000" algn="tl">
                  <a:srgbClr val="000000">
                    <a:alpha val="43137"/>
                  </a:srgbClr>
                </a:outerShdw>
              </a:effectLst>
            </a:endParaRPr>
          </a:p>
        </p:txBody>
      </p:sp>
      <p:cxnSp>
        <p:nvCxnSpPr>
          <p:cNvPr id="37" name="36 Conector recto"/>
          <p:cNvCxnSpPr/>
          <p:nvPr/>
        </p:nvCxnSpPr>
        <p:spPr>
          <a:xfrm>
            <a:off x="3124200" y="5817454"/>
            <a:ext cx="609600" cy="0"/>
          </a:xfrm>
          <a:prstGeom prst="line">
            <a:avLst/>
          </a:prstGeom>
          <a:noFill/>
          <a:ln w="28575">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8" name="37 Conector recto"/>
          <p:cNvCxnSpPr/>
          <p:nvPr/>
        </p:nvCxnSpPr>
        <p:spPr>
          <a:xfrm>
            <a:off x="3124200" y="5559505"/>
            <a:ext cx="609600" cy="16014"/>
          </a:xfrm>
          <a:prstGeom prst="line">
            <a:avLst/>
          </a:prstGeom>
          <a:ln w="28575">
            <a:prstDash val="sysDot"/>
            <a:tailEnd type="none"/>
          </a:ln>
        </p:spPr>
        <p:style>
          <a:lnRef idx="1">
            <a:schemeClr val="accent1"/>
          </a:lnRef>
          <a:fillRef idx="0">
            <a:schemeClr val="accent1"/>
          </a:fillRef>
          <a:effectRef idx="0">
            <a:schemeClr val="accent1"/>
          </a:effectRef>
          <a:fontRef idx="minor">
            <a:schemeClr val="tx1"/>
          </a:fontRef>
        </p:style>
      </p:cxnSp>
      <p:sp>
        <p:nvSpPr>
          <p:cNvPr id="44" name="43 CuadroTexto"/>
          <p:cNvSpPr txBox="1"/>
          <p:nvPr/>
        </p:nvSpPr>
        <p:spPr>
          <a:xfrm>
            <a:off x="3733800" y="5450920"/>
            <a:ext cx="1752600" cy="276999"/>
          </a:xfrm>
          <a:prstGeom prst="rect">
            <a:avLst/>
          </a:prstGeom>
          <a:noFill/>
        </p:spPr>
        <p:txBody>
          <a:bodyPr wrap="square" rtlCol="0">
            <a:spAutoFit/>
          </a:bodyPr>
          <a:lstStyle/>
          <a:p>
            <a:r>
              <a:rPr lang="es-CR" sz="1200" dirty="0" smtClean="0"/>
              <a:t>Atención</a:t>
            </a:r>
            <a:endParaRPr lang="en-US" sz="1200" dirty="0"/>
          </a:p>
        </p:txBody>
      </p:sp>
      <p:sp>
        <p:nvSpPr>
          <p:cNvPr id="45" name="44 CuadroTexto"/>
          <p:cNvSpPr txBox="1"/>
          <p:nvPr/>
        </p:nvSpPr>
        <p:spPr>
          <a:xfrm>
            <a:off x="3733800" y="5727919"/>
            <a:ext cx="1752600" cy="646331"/>
          </a:xfrm>
          <a:prstGeom prst="rect">
            <a:avLst/>
          </a:prstGeom>
          <a:noFill/>
        </p:spPr>
        <p:txBody>
          <a:bodyPr wrap="square" rtlCol="0">
            <a:spAutoFit/>
          </a:bodyPr>
          <a:lstStyle/>
          <a:p>
            <a:r>
              <a:rPr lang="es-CR" sz="1200" dirty="0" smtClean="0"/>
              <a:t>Referencias, coordinación y evaluación</a:t>
            </a:r>
            <a:endParaRPr lang="en-US" sz="1200" dirty="0"/>
          </a:p>
        </p:txBody>
      </p:sp>
      <p:cxnSp>
        <p:nvCxnSpPr>
          <p:cNvPr id="46" name="45 Conector recto de flecha"/>
          <p:cNvCxnSpPr/>
          <p:nvPr/>
        </p:nvCxnSpPr>
        <p:spPr>
          <a:xfrm>
            <a:off x="6248400" y="2895600"/>
            <a:ext cx="19050" cy="2133600"/>
          </a:xfrm>
          <a:prstGeom prst="straightConnector1">
            <a:avLst/>
          </a:prstGeom>
          <a:ln w="28575">
            <a:prstDash val="sysDot"/>
            <a:tailEnd type="none"/>
          </a:ln>
        </p:spPr>
        <p:style>
          <a:lnRef idx="1">
            <a:schemeClr val="accent1"/>
          </a:lnRef>
          <a:fillRef idx="0">
            <a:schemeClr val="accent1"/>
          </a:fillRef>
          <a:effectRef idx="0">
            <a:schemeClr val="accent1"/>
          </a:effectRef>
          <a:fontRef idx="minor">
            <a:schemeClr val="tx1"/>
          </a:fontRef>
        </p:style>
      </p:cxnSp>
      <p:cxnSp>
        <p:nvCxnSpPr>
          <p:cNvPr id="47" name="46 Conector recto de flecha"/>
          <p:cNvCxnSpPr/>
          <p:nvPr/>
        </p:nvCxnSpPr>
        <p:spPr>
          <a:xfrm flipV="1">
            <a:off x="4876800" y="3962400"/>
            <a:ext cx="2286000" cy="19050"/>
          </a:xfrm>
          <a:prstGeom prst="straightConnector1">
            <a:avLst/>
          </a:prstGeom>
          <a:noFill/>
          <a:ln w="28575">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cxnSp>
      <p:sp>
        <p:nvSpPr>
          <p:cNvPr id="48" name="47 Elipse"/>
          <p:cNvSpPr/>
          <p:nvPr/>
        </p:nvSpPr>
        <p:spPr>
          <a:xfrm>
            <a:off x="5486400" y="3200400"/>
            <a:ext cx="1295400" cy="1295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49" name="48 CuadroTexto"/>
          <p:cNvSpPr txBox="1"/>
          <p:nvPr/>
        </p:nvSpPr>
        <p:spPr>
          <a:xfrm>
            <a:off x="5534025" y="3505200"/>
            <a:ext cx="1200150" cy="738664"/>
          </a:xfrm>
          <a:prstGeom prst="rect">
            <a:avLst/>
          </a:prstGeom>
          <a:noFill/>
        </p:spPr>
        <p:txBody>
          <a:bodyPr wrap="square" rtlCol="0">
            <a:spAutoFit/>
          </a:bodyPr>
          <a:lstStyle/>
          <a:p>
            <a:pPr algn="ctr"/>
            <a:r>
              <a:rPr lang="es-CR" sz="1400" b="1" dirty="0" smtClean="0">
                <a:solidFill>
                  <a:schemeClr val="bg1"/>
                </a:solidFill>
              </a:rPr>
              <a:t>La familia,  la comunidad y el EBAIS</a:t>
            </a:r>
            <a:endParaRPr lang="en-US" sz="1400" b="1" dirty="0">
              <a:solidFill>
                <a:schemeClr val="bg1"/>
              </a:solidFill>
            </a:endParaRPr>
          </a:p>
        </p:txBody>
      </p:sp>
      <p:sp>
        <p:nvSpPr>
          <p:cNvPr id="50" name="49 CuadroTexto"/>
          <p:cNvSpPr txBox="1"/>
          <p:nvPr/>
        </p:nvSpPr>
        <p:spPr>
          <a:xfrm>
            <a:off x="5448300" y="2941707"/>
            <a:ext cx="647700" cy="707886"/>
          </a:xfrm>
          <a:prstGeom prst="rect">
            <a:avLst/>
          </a:prstGeom>
          <a:noFill/>
        </p:spPr>
        <p:txBody>
          <a:bodyPr wrap="square" rtlCol="0">
            <a:spAutoFit/>
          </a:bodyPr>
          <a:lstStyle/>
          <a:p>
            <a:r>
              <a:rPr lang="es-CR" sz="4000" b="1" dirty="0" smtClean="0">
                <a:solidFill>
                  <a:srgbClr val="FFC000"/>
                </a:solidFill>
                <a:effectLst>
                  <a:outerShdw blurRad="38100" dist="38100" dir="2700000" algn="tl">
                    <a:srgbClr val="000000">
                      <a:alpha val="43137"/>
                    </a:srgbClr>
                  </a:outerShdw>
                </a:effectLst>
              </a:rPr>
              <a:t>1</a:t>
            </a:r>
            <a:endParaRPr lang="en-US" b="1" dirty="0">
              <a:solidFill>
                <a:srgbClr val="FFC000"/>
              </a:solidFill>
              <a:effectLst>
                <a:outerShdw blurRad="38100" dist="38100" dir="2700000" algn="tl">
                  <a:srgbClr val="000000">
                    <a:alpha val="43137"/>
                  </a:srgbClr>
                </a:outerShdw>
              </a:effectLst>
            </a:endParaRPr>
          </a:p>
        </p:txBody>
      </p:sp>
      <p:sp>
        <p:nvSpPr>
          <p:cNvPr id="51" name="50 Elipse"/>
          <p:cNvSpPr/>
          <p:nvPr/>
        </p:nvSpPr>
        <p:spPr>
          <a:xfrm>
            <a:off x="5562600" y="4770060"/>
            <a:ext cx="1295400" cy="129540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52" name="51 CuadroTexto"/>
          <p:cNvSpPr txBox="1"/>
          <p:nvPr/>
        </p:nvSpPr>
        <p:spPr>
          <a:xfrm>
            <a:off x="5486400" y="5078790"/>
            <a:ext cx="1447800" cy="738664"/>
          </a:xfrm>
          <a:prstGeom prst="rect">
            <a:avLst/>
          </a:prstGeom>
          <a:noFill/>
        </p:spPr>
        <p:txBody>
          <a:bodyPr wrap="square" rtlCol="0">
            <a:spAutoFit/>
          </a:bodyPr>
          <a:lstStyle/>
          <a:p>
            <a:pPr algn="ctr"/>
            <a:r>
              <a:rPr lang="es-CR" sz="1400" b="1" dirty="0" smtClean="0">
                <a:solidFill>
                  <a:schemeClr val="bg1"/>
                </a:solidFill>
              </a:rPr>
              <a:t>Hospitales </a:t>
            </a:r>
          </a:p>
          <a:p>
            <a:pPr algn="ctr"/>
            <a:r>
              <a:rPr lang="es-CR" sz="1400" b="1" dirty="0" smtClean="0">
                <a:solidFill>
                  <a:schemeClr val="bg1"/>
                </a:solidFill>
              </a:rPr>
              <a:t>Nacionales y </a:t>
            </a:r>
          </a:p>
          <a:p>
            <a:pPr algn="ctr"/>
            <a:r>
              <a:rPr lang="es-CR" sz="1400" b="1" dirty="0" smtClean="0">
                <a:solidFill>
                  <a:schemeClr val="bg1"/>
                </a:solidFill>
              </a:rPr>
              <a:t>Especializados</a:t>
            </a:r>
            <a:endParaRPr lang="en-US" sz="1400" b="1" dirty="0">
              <a:solidFill>
                <a:schemeClr val="bg1"/>
              </a:solidFill>
            </a:endParaRPr>
          </a:p>
        </p:txBody>
      </p:sp>
      <p:sp>
        <p:nvSpPr>
          <p:cNvPr id="53" name="52 CuadroTexto"/>
          <p:cNvSpPr txBox="1"/>
          <p:nvPr/>
        </p:nvSpPr>
        <p:spPr>
          <a:xfrm>
            <a:off x="5562600" y="4572000"/>
            <a:ext cx="647700" cy="707886"/>
          </a:xfrm>
          <a:prstGeom prst="rect">
            <a:avLst/>
          </a:prstGeom>
          <a:noFill/>
        </p:spPr>
        <p:txBody>
          <a:bodyPr wrap="square" rtlCol="0">
            <a:spAutoFit/>
          </a:bodyPr>
          <a:lstStyle/>
          <a:p>
            <a:r>
              <a:rPr lang="es-CR" sz="4000" b="1" dirty="0" smtClean="0">
                <a:solidFill>
                  <a:srgbClr val="FFC000"/>
                </a:solidFill>
                <a:effectLst>
                  <a:outerShdw blurRad="38100" dist="38100" dir="2700000" algn="tl">
                    <a:srgbClr val="000000">
                      <a:alpha val="43137"/>
                    </a:srgbClr>
                  </a:outerShdw>
                </a:effectLst>
              </a:rPr>
              <a:t>5</a:t>
            </a:r>
            <a:endParaRPr lang="en-US" b="1" dirty="0">
              <a:solidFill>
                <a:srgbClr val="FFC000"/>
              </a:solidFill>
              <a:effectLst>
                <a:outerShdw blurRad="38100" dist="38100" dir="2700000" algn="tl">
                  <a:srgbClr val="000000">
                    <a:alpha val="43137"/>
                  </a:srgbClr>
                </a:outerShdw>
              </a:effectLst>
            </a:endParaRPr>
          </a:p>
        </p:txBody>
      </p:sp>
      <p:sp>
        <p:nvSpPr>
          <p:cNvPr id="30" name="3 Marcador de pie de página"/>
          <p:cNvSpPr>
            <a:spLocks noGrp="1"/>
          </p:cNvSpPr>
          <p:nvPr>
            <p:ph type="ftr" sz="quarter" idx="11"/>
          </p:nvPr>
        </p:nvSpPr>
        <p:spPr>
          <a:xfrm>
            <a:off x="5629275" y="6610615"/>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125247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par>
                                <p:cTn id="20" presetID="10" presetClass="entr" presetSubtype="0" fill="hold"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500"/>
                                        <p:tgtEl>
                                          <p:spTgt spid="2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500"/>
                                        <p:tgtEl>
                                          <p:spTgt spid="2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fade">
                                      <p:cBhvr>
                                        <p:cTn id="34" dur="500"/>
                                        <p:tgtEl>
                                          <p:spTgt spid="3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fade">
                                      <p:cBhvr>
                                        <p:cTn id="37" dur="500"/>
                                        <p:tgtEl>
                                          <p:spTgt spid="3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fade">
                                      <p:cBhvr>
                                        <p:cTn id="40" dur="500"/>
                                        <p:tgtEl>
                                          <p:spTgt spid="34"/>
                                        </p:tgtEl>
                                      </p:cBhvr>
                                    </p:animEffect>
                                  </p:childTnLst>
                                </p:cTn>
                              </p:par>
                              <p:par>
                                <p:cTn id="41" presetID="10" presetClass="entr" presetSubtype="0" fill="hold" nodeType="with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fade">
                                      <p:cBhvr>
                                        <p:cTn id="43" dur="500"/>
                                        <p:tgtEl>
                                          <p:spTgt spid="37"/>
                                        </p:tgtEl>
                                      </p:cBhvr>
                                    </p:animEffect>
                                  </p:childTnLst>
                                </p:cTn>
                              </p:par>
                              <p:par>
                                <p:cTn id="44" presetID="10" presetClass="entr" presetSubtype="0" fill="hold"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500"/>
                                        <p:tgtEl>
                                          <p:spTgt spid="3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fade">
                                      <p:cBhvr>
                                        <p:cTn id="49" dur="500"/>
                                        <p:tgtEl>
                                          <p:spTgt spid="44"/>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5"/>
                                        </p:tgtEl>
                                        <p:attrNameLst>
                                          <p:attrName>style.visibility</p:attrName>
                                        </p:attrNameLst>
                                      </p:cBhvr>
                                      <p:to>
                                        <p:strVal val="visible"/>
                                      </p:to>
                                    </p:set>
                                    <p:animEffect transition="in" filter="fade">
                                      <p:cBhvr>
                                        <p:cTn id="52" dur="500"/>
                                        <p:tgtEl>
                                          <p:spTgt spid="45"/>
                                        </p:tgtEl>
                                      </p:cBhvr>
                                    </p:animEffect>
                                  </p:childTnLst>
                                </p:cTn>
                              </p:par>
                              <p:par>
                                <p:cTn id="53" presetID="10" presetClass="entr" presetSubtype="0" fill="hold" nodeType="withEffect">
                                  <p:stCondLst>
                                    <p:cond delay="0"/>
                                  </p:stCondLst>
                                  <p:childTnLst>
                                    <p:set>
                                      <p:cBhvr>
                                        <p:cTn id="54" dur="1" fill="hold">
                                          <p:stCondLst>
                                            <p:cond delay="0"/>
                                          </p:stCondLst>
                                        </p:cTn>
                                        <p:tgtEl>
                                          <p:spTgt spid="46"/>
                                        </p:tgtEl>
                                        <p:attrNameLst>
                                          <p:attrName>style.visibility</p:attrName>
                                        </p:attrNameLst>
                                      </p:cBhvr>
                                      <p:to>
                                        <p:strVal val="visible"/>
                                      </p:to>
                                    </p:set>
                                    <p:animEffect transition="in" filter="fade">
                                      <p:cBhvr>
                                        <p:cTn id="55" dur="500"/>
                                        <p:tgtEl>
                                          <p:spTgt spid="46"/>
                                        </p:tgtEl>
                                      </p:cBhvr>
                                    </p:animEffect>
                                  </p:childTnLst>
                                </p:cTn>
                              </p:par>
                              <p:par>
                                <p:cTn id="56" presetID="10" presetClass="entr" presetSubtype="0" fill="hold" nodeType="withEffect">
                                  <p:stCondLst>
                                    <p:cond delay="0"/>
                                  </p:stCondLst>
                                  <p:childTnLst>
                                    <p:set>
                                      <p:cBhvr>
                                        <p:cTn id="57" dur="1" fill="hold">
                                          <p:stCondLst>
                                            <p:cond delay="0"/>
                                          </p:stCondLst>
                                        </p:cTn>
                                        <p:tgtEl>
                                          <p:spTgt spid="47"/>
                                        </p:tgtEl>
                                        <p:attrNameLst>
                                          <p:attrName>style.visibility</p:attrName>
                                        </p:attrNameLst>
                                      </p:cBhvr>
                                      <p:to>
                                        <p:strVal val="visible"/>
                                      </p:to>
                                    </p:set>
                                    <p:animEffect transition="in" filter="fade">
                                      <p:cBhvr>
                                        <p:cTn id="58" dur="500"/>
                                        <p:tgtEl>
                                          <p:spTgt spid="4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8"/>
                                        </p:tgtEl>
                                        <p:attrNameLst>
                                          <p:attrName>style.visibility</p:attrName>
                                        </p:attrNameLst>
                                      </p:cBhvr>
                                      <p:to>
                                        <p:strVal val="visible"/>
                                      </p:to>
                                    </p:set>
                                    <p:animEffect transition="in" filter="fade">
                                      <p:cBhvr>
                                        <p:cTn id="61" dur="500"/>
                                        <p:tgtEl>
                                          <p:spTgt spid="48"/>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49"/>
                                        </p:tgtEl>
                                        <p:attrNameLst>
                                          <p:attrName>style.visibility</p:attrName>
                                        </p:attrNameLst>
                                      </p:cBhvr>
                                      <p:to>
                                        <p:strVal val="visible"/>
                                      </p:to>
                                    </p:set>
                                    <p:animEffect transition="in" filter="fade">
                                      <p:cBhvr>
                                        <p:cTn id="64" dur="500"/>
                                        <p:tgtEl>
                                          <p:spTgt spid="49"/>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50"/>
                                        </p:tgtEl>
                                        <p:attrNameLst>
                                          <p:attrName>style.visibility</p:attrName>
                                        </p:attrNameLst>
                                      </p:cBhvr>
                                      <p:to>
                                        <p:strVal val="visible"/>
                                      </p:to>
                                    </p:set>
                                    <p:animEffect transition="in" filter="fade">
                                      <p:cBhvr>
                                        <p:cTn id="67" dur="500"/>
                                        <p:tgtEl>
                                          <p:spTgt spid="50"/>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51"/>
                                        </p:tgtEl>
                                        <p:attrNameLst>
                                          <p:attrName>style.visibility</p:attrName>
                                        </p:attrNameLst>
                                      </p:cBhvr>
                                      <p:to>
                                        <p:strVal val="visible"/>
                                      </p:to>
                                    </p:set>
                                    <p:animEffect transition="in" filter="fade">
                                      <p:cBhvr>
                                        <p:cTn id="70" dur="500"/>
                                        <p:tgtEl>
                                          <p:spTgt spid="51"/>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52"/>
                                        </p:tgtEl>
                                        <p:attrNameLst>
                                          <p:attrName>style.visibility</p:attrName>
                                        </p:attrNameLst>
                                      </p:cBhvr>
                                      <p:to>
                                        <p:strVal val="visible"/>
                                      </p:to>
                                    </p:set>
                                    <p:animEffect transition="in" filter="fade">
                                      <p:cBhvr>
                                        <p:cTn id="73" dur="500"/>
                                        <p:tgtEl>
                                          <p:spTgt spid="52"/>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53"/>
                                        </p:tgtEl>
                                        <p:attrNameLst>
                                          <p:attrName>style.visibility</p:attrName>
                                        </p:attrNameLst>
                                      </p:cBhvr>
                                      <p:to>
                                        <p:strVal val="visible"/>
                                      </p:to>
                                    </p:set>
                                    <p:animEffect transition="in" filter="fade">
                                      <p:cBhvr>
                                        <p:cTn id="76"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27" grpId="0"/>
      <p:bldP spid="28" grpId="0"/>
      <p:bldP spid="29" grpId="0"/>
      <p:bldP spid="32" grpId="0"/>
      <p:bldP spid="33" grpId="0"/>
      <p:bldP spid="34" grpId="0"/>
      <p:bldP spid="44" grpId="0"/>
      <p:bldP spid="45" grpId="0"/>
      <p:bldP spid="48" grpId="0" animBg="1"/>
      <p:bldP spid="49" grpId="0"/>
      <p:bldP spid="50" grpId="0"/>
      <p:bldP spid="51" grpId="0" animBg="1"/>
      <p:bldP spid="52" grpId="0"/>
      <p:bldP spid="5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R" b="1" dirty="0" smtClean="0"/>
              <a:t>  </a:t>
            </a:r>
            <a:r>
              <a:rPr lang="es-CR" b="1" dirty="0"/>
              <a:t>sintetizando un marco ético</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xmlns="" val="263978282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3 Marcador de pie de página"/>
          <p:cNvSpPr>
            <a:spLocks noGrp="1"/>
          </p:cNvSpPr>
          <p:nvPr>
            <p:ph type="ftr" sz="quarter" idx="11"/>
          </p:nvPr>
        </p:nvSpPr>
        <p:spPr>
          <a:xfrm>
            <a:off x="3048000" y="6610347"/>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994415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R" b="1" dirty="0"/>
              <a:t>Retos y reflexiones finales:  sintetizando un marco ético</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xmlns="" val="379038471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1422969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Marcador de contenido 2"/>
          <p:cNvSpPr>
            <a:spLocks noGrp="1"/>
          </p:cNvSpPr>
          <p:nvPr>
            <p:ph idx="1"/>
          </p:nvPr>
        </p:nvSpPr>
        <p:spPr/>
        <p:txBody>
          <a:bodyPr>
            <a:normAutofit fontScale="92500" lnSpcReduction="10000"/>
          </a:bodyPr>
          <a:lstStyle/>
          <a:p>
            <a:r>
              <a:rPr lang="es-ES" dirty="0">
                <a:latin typeface="Arial" charset="0"/>
                <a:ea typeface="ＭＳ Ｐゴシック" charset="0"/>
                <a:cs typeface="ＭＳ Ｐゴシック" charset="0"/>
              </a:rPr>
              <a:t>Si </a:t>
            </a:r>
            <a:r>
              <a:rPr lang="es-ES" dirty="0" smtClean="0">
                <a:latin typeface="Arial" charset="0"/>
                <a:ea typeface="ＭＳ Ｐゴシック" charset="0"/>
                <a:cs typeface="ＭＳ Ｐゴシック" charset="0"/>
              </a:rPr>
              <a:t>asumimos el marco de los determinantes es porque reconocemos que los </a:t>
            </a:r>
            <a:r>
              <a:rPr lang="es-ES" dirty="0">
                <a:latin typeface="Arial" charset="0"/>
                <a:ea typeface="ＭＳ Ｐゴシック" charset="0"/>
                <a:cs typeface="ＭＳ Ｐゴシック" charset="0"/>
              </a:rPr>
              <a:t>sistemas de salud </a:t>
            </a:r>
            <a:r>
              <a:rPr lang="es-ES" dirty="0" smtClean="0">
                <a:latin typeface="Arial" charset="0"/>
                <a:ea typeface="ＭＳ Ｐゴシック" charset="0"/>
                <a:cs typeface="ＭＳ Ｐゴシック" charset="0"/>
              </a:rPr>
              <a:t>es uno de los determinantes que actúa </a:t>
            </a:r>
            <a:r>
              <a:rPr lang="es-ES" dirty="0">
                <a:latin typeface="Arial" charset="0"/>
                <a:ea typeface="ＭＳ Ｐゴシック" charset="0"/>
                <a:cs typeface="ＭＳ Ｐゴシック" charset="0"/>
              </a:rPr>
              <a:t>sobre inequidad </a:t>
            </a:r>
            <a:r>
              <a:rPr lang="es-ES" dirty="0" smtClean="0">
                <a:latin typeface="Arial" charset="0"/>
                <a:ea typeface="ＭＳ Ｐゴシック" charset="0"/>
                <a:cs typeface="ＭＳ Ｐゴシック" charset="0"/>
              </a:rPr>
              <a:t>social.</a:t>
            </a:r>
          </a:p>
          <a:p>
            <a:endParaRPr lang="es-ES" dirty="0">
              <a:latin typeface="Arial" charset="0"/>
              <a:ea typeface="ＭＳ Ｐゴシック" charset="0"/>
              <a:cs typeface="ＭＳ Ｐゴシック" charset="0"/>
            </a:endParaRPr>
          </a:p>
          <a:p>
            <a:r>
              <a:rPr lang="es-ES" dirty="0" smtClean="0">
                <a:latin typeface="Arial" charset="0"/>
                <a:ea typeface="ＭＳ Ｐゴシック" charset="0"/>
                <a:cs typeface="ＭＳ Ｐゴシック" charset="0"/>
              </a:rPr>
              <a:t>Un análisis sobre estructura, funcionamiento y desempeño del sistema de salud ayuda a determinar su contribución en la reducción, mantenimiento o incremento de la inequidad</a:t>
            </a:r>
            <a:endParaRPr lang="es-ES" dirty="0" smtClean="0">
              <a:latin typeface="Arial" charset="0"/>
              <a:ea typeface="ＭＳ Ｐゴシック" charset="0"/>
            </a:endParaRPr>
          </a:p>
          <a:p>
            <a:endParaRPr lang="es-ES" dirty="0">
              <a:latin typeface="Arial" charset="0"/>
              <a:ea typeface="ＭＳ Ｐゴシック" charset="0"/>
              <a:cs typeface="ＭＳ Ｐゴシック" charset="0"/>
            </a:endParaRPr>
          </a:p>
          <a:p>
            <a:r>
              <a:rPr lang="es-ES" dirty="0" smtClean="0">
                <a:latin typeface="Arial" charset="0"/>
                <a:ea typeface="ＭＳ Ｐゴシック" charset="0"/>
                <a:cs typeface="ＭＳ Ｐゴシック" charset="0"/>
              </a:rPr>
              <a:t>Independientemente del escenario predominante se requiere tomar decisiones:</a:t>
            </a:r>
          </a:p>
          <a:p>
            <a:pPr lvl="1"/>
            <a:r>
              <a:rPr lang="es-ES" dirty="0">
                <a:latin typeface="Arial" charset="0"/>
                <a:ea typeface="ＭＳ Ｐゴシック" charset="0"/>
                <a:cs typeface="ＭＳ Ｐゴシック" charset="0"/>
              </a:rPr>
              <a:t>Decisión </a:t>
            </a:r>
            <a:r>
              <a:rPr lang="es-ES" dirty="0" smtClean="0">
                <a:latin typeface="Arial" charset="0"/>
                <a:ea typeface="ＭＳ Ｐゴシック" charset="0"/>
                <a:cs typeface="ＭＳ Ｐゴシック" charset="0"/>
              </a:rPr>
              <a:t>en políticas públicas hacia una mayor justicia social y que requiere:</a:t>
            </a:r>
            <a:endParaRPr lang="es-ES" dirty="0">
              <a:latin typeface="Arial" charset="0"/>
              <a:ea typeface="ＭＳ Ｐゴシック" charset="0"/>
              <a:cs typeface="ＭＳ Ｐゴシック" charset="0"/>
            </a:endParaRPr>
          </a:p>
          <a:p>
            <a:pPr lvl="2"/>
            <a:r>
              <a:rPr lang="es-ES" dirty="0" smtClean="0">
                <a:latin typeface="Arial" charset="0"/>
                <a:ea typeface="ＭＳ Ｐゴシック" charset="0"/>
                <a:cs typeface="ＭＳ Ｐゴシック" charset="0"/>
              </a:rPr>
              <a:t>Revisión o ajuste del </a:t>
            </a:r>
            <a:r>
              <a:rPr lang="es-ES" dirty="0">
                <a:latin typeface="Arial" charset="0"/>
                <a:ea typeface="ＭＳ Ｐゴシック" charset="0"/>
                <a:cs typeface="ＭＳ Ｐゴシック" charset="0"/>
              </a:rPr>
              <a:t>modelo de financiamiento</a:t>
            </a:r>
          </a:p>
          <a:p>
            <a:pPr lvl="2"/>
            <a:r>
              <a:rPr lang="es-ES" dirty="0">
                <a:latin typeface="Arial" charset="0"/>
                <a:ea typeface="ＭＳ Ｐゴシック" charset="0"/>
                <a:cs typeface="ＭＳ Ｐゴシック" charset="0"/>
              </a:rPr>
              <a:t>Revisión o ajuste </a:t>
            </a:r>
            <a:r>
              <a:rPr lang="es-ES" dirty="0" smtClean="0">
                <a:latin typeface="Arial" charset="0"/>
                <a:ea typeface="ＭＳ Ｐゴシック" charset="0"/>
                <a:cs typeface="ＭＳ Ｐゴシック" charset="0"/>
              </a:rPr>
              <a:t>del modelo </a:t>
            </a:r>
            <a:r>
              <a:rPr lang="es-ES" dirty="0">
                <a:latin typeface="Arial" charset="0"/>
                <a:ea typeface="ＭＳ Ｐゴシック" charset="0"/>
                <a:cs typeface="ＭＳ Ｐゴシック" charset="0"/>
              </a:rPr>
              <a:t>de prestación</a:t>
            </a:r>
          </a:p>
          <a:p>
            <a:pPr lvl="2"/>
            <a:r>
              <a:rPr lang="es-ES" dirty="0">
                <a:latin typeface="Arial" charset="0"/>
                <a:ea typeface="ＭＳ Ｐゴシック" charset="0"/>
                <a:cs typeface="ＭＳ Ｐゴシック" charset="0"/>
              </a:rPr>
              <a:t>Revisión o ajuste </a:t>
            </a:r>
            <a:r>
              <a:rPr lang="es-ES" dirty="0" smtClean="0">
                <a:latin typeface="Arial" charset="0"/>
                <a:ea typeface="ＭＳ Ｐゴシック" charset="0"/>
                <a:cs typeface="ＭＳ Ｐゴシック" charset="0"/>
              </a:rPr>
              <a:t> </a:t>
            </a:r>
            <a:r>
              <a:rPr lang="es-ES" dirty="0">
                <a:latin typeface="Arial" charset="0"/>
                <a:ea typeface="ＭＳ Ｐゴシック" charset="0"/>
                <a:cs typeface="ＭＳ Ｐゴシック" charset="0"/>
              </a:rPr>
              <a:t>del modelo de gestión</a:t>
            </a:r>
          </a:p>
          <a:p>
            <a:pPr lvl="1"/>
            <a:endParaRPr lang="es-ES" dirty="0">
              <a:latin typeface="Arial" charset="0"/>
              <a:ea typeface="ＭＳ Ｐゴシック" charset="0"/>
              <a:cs typeface="ＭＳ Ｐゴシック" charset="0"/>
            </a:endParaRPr>
          </a:p>
        </p:txBody>
      </p:sp>
      <p:sp>
        <p:nvSpPr>
          <p:cNvPr id="69633" name="Título 1"/>
          <p:cNvSpPr>
            <a:spLocks noGrp="1"/>
          </p:cNvSpPr>
          <p:nvPr>
            <p:ph type="title"/>
          </p:nvPr>
        </p:nvSpPr>
        <p:spPr/>
        <p:txBody>
          <a:bodyPr/>
          <a:lstStyle/>
          <a:p>
            <a:r>
              <a:rPr lang="es-ES" dirty="0">
                <a:latin typeface="Times New Roman" charset="0"/>
                <a:ea typeface="ＭＳ Ｐゴシック" charset="0"/>
                <a:cs typeface="ＭＳ Ｐゴシック" charset="0"/>
              </a:rPr>
              <a:t>Sistema de salud y determinantes</a:t>
            </a:r>
          </a:p>
        </p:txBody>
      </p:sp>
      <p:sp>
        <p:nvSpPr>
          <p:cNvPr id="4" name="3 Marcador de pie de página"/>
          <p:cNvSpPr>
            <a:spLocks noGrp="1"/>
          </p:cNvSpPr>
          <p:nvPr>
            <p:ph type="ftr" sz="quarter" idx="11"/>
          </p:nvPr>
        </p:nvSpPr>
        <p:spPr>
          <a:xfrm>
            <a:off x="3048000" y="6610347"/>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729737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Marcador de contenido 2"/>
          <p:cNvSpPr>
            <a:spLocks noGrp="1"/>
          </p:cNvSpPr>
          <p:nvPr>
            <p:ph idx="1"/>
          </p:nvPr>
        </p:nvSpPr>
        <p:spPr/>
        <p:txBody>
          <a:bodyPr>
            <a:normAutofit/>
          </a:bodyPr>
          <a:lstStyle/>
          <a:p>
            <a:r>
              <a:rPr lang="es-ES" dirty="0">
                <a:latin typeface="Arial" charset="0"/>
                <a:ea typeface="ＭＳ Ｐゴシック" charset="0"/>
                <a:cs typeface="ＭＳ Ｐゴシック" charset="0"/>
              </a:rPr>
              <a:t>Políticas enfocadas a grupos poblacionales específicos: pobres, vulnerables, grupos de esas o políticas </a:t>
            </a:r>
            <a:r>
              <a:rPr lang="es-ES" dirty="0" smtClean="0">
                <a:latin typeface="Arial" charset="0"/>
                <a:ea typeface="ＭＳ Ｐゴシック" charset="0"/>
                <a:cs typeface="ＭＳ Ｐゴシック" charset="0"/>
              </a:rPr>
              <a:t>universales</a:t>
            </a:r>
          </a:p>
          <a:p>
            <a:endParaRPr lang="es-ES" dirty="0">
              <a:latin typeface="Arial" charset="0"/>
              <a:ea typeface="ＭＳ Ｐゴシック" charset="0"/>
              <a:cs typeface="ＭＳ Ｐゴシック" charset="0"/>
            </a:endParaRPr>
          </a:p>
          <a:p>
            <a:r>
              <a:rPr lang="es-ES" dirty="0">
                <a:latin typeface="Arial" charset="0"/>
                <a:ea typeface="ＭＳ Ｐゴシック" charset="0"/>
                <a:cs typeface="ＭＳ Ｐゴシック" charset="0"/>
              </a:rPr>
              <a:t>Modelo de financiamiento solidarios o dirigidos a grupos laborales </a:t>
            </a:r>
            <a:r>
              <a:rPr lang="es-ES" dirty="0" smtClean="0">
                <a:latin typeface="Arial" charset="0"/>
                <a:ea typeface="ＭＳ Ｐゴシック" charset="0"/>
                <a:cs typeface="ＭＳ Ｐゴシック" charset="0"/>
              </a:rPr>
              <a:t>homogéneos</a:t>
            </a:r>
          </a:p>
          <a:p>
            <a:endParaRPr lang="es-ES" dirty="0">
              <a:latin typeface="Arial" charset="0"/>
              <a:ea typeface="ＭＳ Ｐゴシック" charset="0"/>
              <a:cs typeface="ＭＳ Ｐゴシック" charset="0"/>
            </a:endParaRPr>
          </a:p>
          <a:p>
            <a:r>
              <a:rPr lang="es-ES" dirty="0">
                <a:latin typeface="Arial" charset="0"/>
                <a:ea typeface="ＭＳ Ｐゴシック" charset="0"/>
                <a:cs typeface="ＭＳ Ｐゴシック" charset="0"/>
              </a:rPr>
              <a:t>Modelos de prestación basado en atención primaria o en atención de la </a:t>
            </a:r>
            <a:r>
              <a:rPr lang="es-ES" dirty="0" smtClean="0">
                <a:latin typeface="Arial" charset="0"/>
                <a:ea typeface="ＭＳ Ｐゴシック" charset="0"/>
                <a:cs typeface="ＭＳ Ｐゴシック" charset="0"/>
              </a:rPr>
              <a:t>enfermedad</a:t>
            </a:r>
          </a:p>
          <a:p>
            <a:endParaRPr lang="es-ES" dirty="0">
              <a:latin typeface="Arial" charset="0"/>
              <a:ea typeface="ＭＳ Ｐゴシック" charset="0"/>
              <a:cs typeface="ＭＳ Ｐゴシック" charset="0"/>
            </a:endParaRPr>
          </a:p>
          <a:p>
            <a:r>
              <a:rPr lang="es-ES" dirty="0">
                <a:latin typeface="Arial" charset="0"/>
                <a:ea typeface="ＭＳ Ｐゴシック" charset="0"/>
                <a:cs typeface="ＭＳ Ｐゴシック" charset="0"/>
              </a:rPr>
              <a:t>Modelos de gestión transparentes y participativos o modelos burocráticos</a:t>
            </a:r>
          </a:p>
          <a:p>
            <a:endParaRPr lang="es-ES" dirty="0">
              <a:latin typeface="Arial" charset="0"/>
              <a:ea typeface="ＭＳ Ｐゴシック" charset="0"/>
              <a:cs typeface="ＭＳ Ｐゴシック" charset="0"/>
            </a:endParaRPr>
          </a:p>
          <a:p>
            <a:endParaRPr lang="es-ES" dirty="0">
              <a:latin typeface="Arial" charset="0"/>
              <a:ea typeface="ＭＳ Ｐゴシック" charset="0"/>
              <a:cs typeface="ＭＳ Ｐゴシック" charset="0"/>
            </a:endParaRPr>
          </a:p>
        </p:txBody>
      </p:sp>
      <p:sp>
        <p:nvSpPr>
          <p:cNvPr id="71681" name="Título 1"/>
          <p:cNvSpPr>
            <a:spLocks noGrp="1"/>
          </p:cNvSpPr>
          <p:nvPr>
            <p:ph type="title"/>
          </p:nvPr>
        </p:nvSpPr>
        <p:spPr/>
        <p:txBody>
          <a:bodyPr/>
          <a:lstStyle/>
          <a:p>
            <a:r>
              <a:rPr lang="es-ES" dirty="0">
                <a:latin typeface="Times New Roman" charset="0"/>
                <a:ea typeface="ＭＳ Ｐゴシック" charset="0"/>
                <a:cs typeface="ＭＳ Ｐゴシック" charset="0"/>
              </a:rPr>
              <a:t>…entonces</a:t>
            </a:r>
            <a:r>
              <a:rPr lang="es-ES" dirty="0" smtClean="0">
                <a:latin typeface="Times New Roman" charset="0"/>
                <a:ea typeface="ＭＳ Ｐゴシック" charset="0"/>
                <a:cs typeface="ＭＳ Ｐゴシック" charset="0"/>
              </a:rPr>
              <a:t>…qué tipo de decisiones son importantes  </a:t>
            </a:r>
            <a:endParaRPr lang="es-ES" dirty="0">
              <a:latin typeface="Times New Roman" charset="0"/>
              <a:ea typeface="ＭＳ Ｐゴシック" charset="0"/>
              <a:cs typeface="ＭＳ Ｐゴシック" charset="0"/>
            </a:endParaRPr>
          </a:p>
        </p:txBody>
      </p:sp>
      <p:sp>
        <p:nvSpPr>
          <p:cNvPr id="4" name="3 Marcador de pie de página"/>
          <p:cNvSpPr>
            <a:spLocks noGrp="1"/>
          </p:cNvSpPr>
          <p:nvPr>
            <p:ph type="ftr" sz="quarter" idx="11"/>
          </p:nvPr>
        </p:nvSpPr>
        <p:spPr>
          <a:xfrm>
            <a:off x="3048000" y="6595406"/>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4788954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xmlns="" val="2062052331"/>
              </p:ext>
            </p:extLst>
          </p:nvPr>
        </p:nvGraphicFramePr>
        <p:xfrm>
          <a:off x="381000" y="1719263"/>
          <a:ext cx="8407400" cy="4406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ítulo 2"/>
          <p:cNvSpPr>
            <a:spLocks noGrp="1"/>
          </p:cNvSpPr>
          <p:nvPr>
            <p:ph type="title"/>
          </p:nvPr>
        </p:nvSpPr>
        <p:spPr/>
        <p:txBody>
          <a:bodyPr/>
          <a:lstStyle/>
          <a:p>
            <a:r>
              <a:rPr lang="es-ES" dirty="0" smtClean="0"/>
              <a:t>Disponibilidad de recursos humanos y acceso a medicamentos</a:t>
            </a:r>
            <a:endParaRPr lang="es-ES" dirty="0"/>
          </a:p>
        </p:txBody>
      </p:sp>
      <p:sp>
        <p:nvSpPr>
          <p:cNvPr id="5" name="3 Marcador de pie de página"/>
          <p:cNvSpPr>
            <a:spLocks noGrp="1"/>
          </p:cNvSpPr>
          <p:nvPr>
            <p:ph type="ftr" sz="quarter" idx="11"/>
          </p:nvPr>
        </p:nvSpPr>
        <p:spPr>
          <a:xfrm>
            <a:off x="3048000" y="6595406"/>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3537025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sz="half" idx="1"/>
          </p:nvPr>
        </p:nvSpPr>
        <p:spPr/>
        <p:txBody>
          <a:bodyPr>
            <a:normAutofit fontScale="92500" lnSpcReduction="20000"/>
          </a:bodyPr>
          <a:lstStyle/>
          <a:p>
            <a:r>
              <a:rPr lang="es-ES" dirty="0"/>
              <a:t>Estructura y funcionamiento del </a:t>
            </a:r>
            <a:r>
              <a:rPr lang="es-ES" dirty="0" smtClean="0"/>
              <a:t>sistema</a:t>
            </a:r>
          </a:p>
          <a:p>
            <a:r>
              <a:rPr lang="es-ES" dirty="0" smtClean="0"/>
              <a:t>Necesidades y expectativas poblacionales</a:t>
            </a:r>
            <a:endParaRPr lang="es-ES" dirty="0"/>
          </a:p>
          <a:p>
            <a:r>
              <a:rPr lang="es-ES" dirty="0" smtClean="0"/>
              <a:t>Formación y educación continua</a:t>
            </a:r>
          </a:p>
          <a:p>
            <a:r>
              <a:rPr lang="es-ES" dirty="0" smtClean="0"/>
              <a:t>Regulación del ejercicio profesional</a:t>
            </a:r>
          </a:p>
          <a:p>
            <a:r>
              <a:rPr lang="es-ES" dirty="0" smtClean="0"/>
              <a:t>Gremios</a:t>
            </a:r>
          </a:p>
          <a:p>
            <a:r>
              <a:rPr lang="es-ES" dirty="0" smtClean="0"/>
              <a:t>Grupos de pacientes</a:t>
            </a:r>
          </a:p>
          <a:p>
            <a:endParaRPr lang="es-ES" dirty="0" smtClean="0"/>
          </a:p>
          <a:p>
            <a:endParaRPr lang="es-ES" dirty="0" smtClean="0"/>
          </a:p>
          <a:p>
            <a:endParaRPr lang="es-ES" dirty="0"/>
          </a:p>
        </p:txBody>
      </p:sp>
      <p:graphicFrame>
        <p:nvGraphicFramePr>
          <p:cNvPr id="5" name="Marcador de contenido 4"/>
          <p:cNvGraphicFramePr>
            <a:graphicFrameLocks noGrp="1"/>
          </p:cNvGraphicFramePr>
          <p:nvPr>
            <p:ph sz="half" idx="2"/>
            <p:extLst>
              <p:ext uri="{D42A27DB-BD31-4B8C-83A1-F6EECF244321}">
                <p14:modId xmlns:p14="http://schemas.microsoft.com/office/powerpoint/2010/main" xmlns="" val="3601920541"/>
              </p:ext>
            </p:extLst>
          </p:nvPr>
        </p:nvGraphicFramePr>
        <p:xfrm>
          <a:off x="4648200" y="1719072"/>
          <a:ext cx="4038600" cy="4407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ítulo 2"/>
          <p:cNvSpPr>
            <a:spLocks noGrp="1"/>
          </p:cNvSpPr>
          <p:nvPr>
            <p:ph type="title"/>
          </p:nvPr>
        </p:nvSpPr>
        <p:spPr/>
        <p:txBody>
          <a:bodyPr/>
          <a:lstStyle/>
          <a:p>
            <a:r>
              <a:rPr lang="es-ES" dirty="0" smtClean="0"/>
              <a:t>Disponibilidad de recursos humanos</a:t>
            </a:r>
            <a:endParaRPr lang="es-ES" dirty="0"/>
          </a:p>
        </p:txBody>
      </p:sp>
      <p:sp>
        <p:nvSpPr>
          <p:cNvPr id="6" name="3 Marcador de pie de página"/>
          <p:cNvSpPr>
            <a:spLocks noGrp="1"/>
          </p:cNvSpPr>
          <p:nvPr>
            <p:ph type="ftr" sz="quarter" idx="11"/>
          </p:nvPr>
        </p:nvSpPr>
        <p:spPr>
          <a:xfrm>
            <a:off x="3048000" y="6610347"/>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14462530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sz="half" idx="1"/>
          </p:nvPr>
        </p:nvSpPr>
        <p:spPr/>
        <p:txBody>
          <a:bodyPr>
            <a:normAutofit fontScale="55000" lnSpcReduction="20000"/>
          </a:bodyPr>
          <a:lstStyle/>
          <a:p>
            <a:r>
              <a:rPr lang="es-ES" dirty="0" smtClean="0"/>
              <a:t>Producción: ????</a:t>
            </a:r>
          </a:p>
          <a:p>
            <a:r>
              <a:rPr lang="es-ES" dirty="0" smtClean="0"/>
              <a:t>Distribución:</a:t>
            </a:r>
          </a:p>
          <a:p>
            <a:pPr lvl="1"/>
            <a:r>
              <a:rPr lang="es-ES" dirty="0" smtClean="0"/>
              <a:t>Mecanismos de compra </a:t>
            </a:r>
          </a:p>
          <a:p>
            <a:pPr lvl="1"/>
            <a:r>
              <a:rPr lang="es-ES" dirty="0" smtClean="0"/>
              <a:t>Transparencia</a:t>
            </a:r>
          </a:p>
          <a:p>
            <a:r>
              <a:rPr lang="es-ES" dirty="0" smtClean="0"/>
              <a:t>Gasto público</a:t>
            </a:r>
            <a:r>
              <a:rPr lang="es-ES" dirty="0"/>
              <a:t> </a:t>
            </a:r>
            <a:r>
              <a:rPr lang="es-ES" dirty="0" smtClean="0"/>
              <a:t>y  gastos de bolsillo</a:t>
            </a:r>
          </a:p>
          <a:p>
            <a:r>
              <a:rPr lang="es-ES" dirty="0" smtClean="0"/>
              <a:t>Disponibilidad:</a:t>
            </a:r>
          </a:p>
          <a:p>
            <a:pPr lvl="1"/>
            <a:r>
              <a:rPr lang="es-ES" dirty="0" smtClean="0"/>
              <a:t>De todos los medicamentos disponibles?</a:t>
            </a:r>
          </a:p>
          <a:p>
            <a:pPr lvl="1"/>
            <a:r>
              <a:rPr lang="es-ES" dirty="0" smtClean="0"/>
              <a:t>Recursos constitucionales </a:t>
            </a:r>
          </a:p>
          <a:p>
            <a:r>
              <a:rPr lang="es-ES" dirty="0" smtClean="0"/>
              <a:t>Regulación:</a:t>
            </a:r>
          </a:p>
          <a:p>
            <a:pPr lvl="1"/>
            <a:r>
              <a:rPr lang="es-ES" dirty="0" smtClean="0"/>
              <a:t>Listas oficiales de medicamentos</a:t>
            </a:r>
          </a:p>
          <a:p>
            <a:pPr lvl="1"/>
            <a:r>
              <a:rPr lang="es-ES" dirty="0" smtClean="0"/>
              <a:t>Registros sanitarios</a:t>
            </a:r>
          </a:p>
          <a:p>
            <a:pPr lvl="1"/>
            <a:r>
              <a:rPr lang="es-ES" dirty="0" smtClean="0"/>
              <a:t>Guías de práctica clínica</a:t>
            </a:r>
          </a:p>
          <a:p>
            <a:pPr lvl="1"/>
            <a:r>
              <a:rPr lang="es-ES" dirty="0" smtClean="0"/>
              <a:t>Educación a la población</a:t>
            </a:r>
          </a:p>
          <a:p>
            <a:pPr lvl="1"/>
            <a:r>
              <a:rPr lang="es-ES" dirty="0" smtClean="0"/>
              <a:t>Evitar prácticas monopólicas</a:t>
            </a:r>
          </a:p>
          <a:p>
            <a:pPr lvl="1"/>
            <a:r>
              <a:rPr lang="es-ES" dirty="0" smtClean="0"/>
              <a:t>Precios?</a:t>
            </a:r>
          </a:p>
          <a:p>
            <a:pPr lvl="1"/>
            <a:r>
              <a:rPr lang="es-ES" dirty="0" smtClean="0"/>
              <a:t>Propiedad intelectual, patentes, etc.</a:t>
            </a:r>
          </a:p>
          <a:p>
            <a:pPr lvl="1"/>
            <a:r>
              <a:rPr lang="es-ES" dirty="0" smtClean="0"/>
              <a:t>Buenas prácticas</a:t>
            </a:r>
          </a:p>
          <a:p>
            <a:pPr lvl="1"/>
            <a:r>
              <a:rPr lang="es-ES" dirty="0" err="1" smtClean="0"/>
              <a:t>Farmacovigilancia</a:t>
            </a:r>
            <a:endParaRPr lang="es-ES" dirty="0" smtClean="0"/>
          </a:p>
          <a:p>
            <a:pPr lvl="1"/>
            <a:r>
              <a:rPr lang="es-ES" dirty="0" smtClean="0"/>
              <a:t>Etc.</a:t>
            </a:r>
          </a:p>
          <a:p>
            <a:endParaRPr lang="es-ES" dirty="0"/>
          </a:p>
        </p:txBody>
      </p:sp>
      <p:graphicFrame>
        <p:nvGraphicFramePr>
          <p:cNvPr id="5" name="Marcador de contenido 4"/>
          <p:cNvGraphicFramePr>
            <a:graphicFrameLocks noGrp="1"/>
          </p:cNvGraphicFramePr>
          <p:nvPr>
            <p:ph sz="half" idx="2"/>
            <p:extLst>
              <p:ext uri="{D42A27DB-BD31-4B8C-83A1-F6EECF244321}">
                <p14:modId xmlns:p14="http://schemas.microsoft.com/office/powerpoint/2010/main" xmlns="" val="1667342702"/>
              </p:ext>
            </p:extLst>
          </p:nvPr>
        </p:nvGraphicFramePr>
        <p:xfrm>
          <a:off x="4648200" y="1719072"/>
          <a:ext cx="4038600" cy="4407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ítulo 2"/>
          <p:cNvSpPr>
            <a:spLocks noGrp="1"/>
          </p:cNvSpPr>
          <p:nvPr>
            <p:ph type="title"/>
          </p:nvPr>
        </p:nvSpPr>
        <p:spPr/>
        <p:txBody>
          <a:bodyPr/>
          <a:lstStyle/>
          <a:p>
            <a:r>
              <a:rPr lang="es-ES" dirty="0" smtClean="0"/>
              <a:t>Acceso a medicamentos</a:t>
            </a:r>
            <a:endParaRPr lang="es-ES" dirty="0"/>
          </a:p>
        </p:txBody>
      </p:sp>
      <p:sp>
        <p:nvSpPr>
          <p:cNvPr id="6" name="3 Marcador de pie de página"/>
          <p:cNvSpPr>
            <a:spLocks noGrp="1"/>
          </p:cNvSpPr>
          <p:nvPr>
            <p:ph type="ftr" sz="quarter" idx="11"/>
          </p:nvPr>
        </p:nvSpPr>
        <p:spPr>
          <a:xfrm>
            <a:off x="3048000" y="6595406"/>
            <a:ext cx="3352800" cy="274320"/>
          </a:xfrm>
        </p:spPr>
        <p:txBody>
          <a:bodyPr/>
          <a:lstStyle/>
          <a:p>
            <a:r>
              <a:rPr lang="en-US" dirty="0" smtClean="0"/>
              <a:t>Maria del </a:t>
            </a:r>
            <a:r>
              <a:rPr lang="en-US" dirty="0" err="1" smtClean="0"/>
              <a:t>Rocío</a:t>
            </a:r>
            <a:r>
              <a:rPr lang="en-US" dirty="0" smtClean="0"/>
              <a:t> </a:t>
            </a:r>
            <a:r>
              <a:rPr lang="en-US" dirty="0" err="1" smtClean="0"/>
              <a:t>Sáenz</a:t>
            </a:r>
            <a:r>
              <a:rPr lang="en-US" dirty="0" smtClean="0"/>
              <a:t>, Universidad de Costa Rica</a:t>
            </a:r>
            <a:endParaRPr lang="en-US" dirty="0"/>
          </a:p>
        </p:txBody>
      </p:sp>
    </p:spTree>
    <p:extLst>
      <p:ext uri="{BB962C8B-B14F-4D97-AF65-F5344CB8AC3E}">
        <p14:creationId xmlns:p14="http://schemas.microsoft.com/office/powerpoint/2010/main" xmlns="" val="3086379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sz="half" idx="1"/>
          </p:nvPr>
        </p:nvSpPr>
        <p:spPr/>
        <p:txBody>
          <a:bodyPr>
            <a:normAutofit fontScale="85000" lnSpcReduction="10000"/>
          </a:bodyPr>
          <a:lstStyle/>
          <a:p>
            <a:r>
              <a:rPr lang="es-ES" dirty="0">
                <a:latin typeface="Arial" charset="0"/>
                <a:ea typeface="ＭＳ Ｐゴシック" charset="0"/>
                <a:cs typeface="ＭＳ Ｐゴシック" charset="0"/>
              </a:rPr>
              <a:t>La pobreza, nivel educativo de las mujeres, insuficiencia de infraestructura sanitaria y de servicios básicos, tiempos de traslado: barreras de acceso y sistemas de salud fragmentados, segmentados y desintegrados perpetúan inequidad social.</a:t>
            </a:r>
          </a:p>
          <a:p>
            <a:endParaRPr lang="es-ES" dirty="0"/>
          </a:p>
        </p:txBody>
      </p:sp>
      <p:sp>
        <p:nvSpPr>
          <p:cNvPr id="3" name="Marcador de contenido 2"/>
          <p:cNvSpPr>
            <a:spLocks noGrp="1"/>
          </p:cNvSpPr>
          <p:nvPr>
            <p:ph sz="half" idx="2"/>
          </p:nvPr>
        </p:nvSpPr>
        <p:spPr/>
        <p:txBody>
          <a:bodyPr>
            <a:normAutofit fontScale="85000" lnSpcReduction="10000"/>
          </a:bodyPr>
          <a:lstStyle/>
          <a:p>
            <a:endParaRPr lang="es-ES"/>
          </a:p>
        </p:txBody>
      </p:sp>
      <p:sp>
        <p:nvSpPr>
          <p:cNvPr id="4" name="Título 3"/>
          <p:cNvSpPr>
            <a:spLocks noGrp="1"/>
          </p:cNvSpPr>
          <p:nvPr>
            <p:ph type="title"/>
          </p:nvPr>
        </p:nvSpPr>
        <p:spPr/>
        <p:txBody>
          <a:bodyPr/>
          <a:lstStyle/>
          <a:p>
            <a:r>
              <a:rPr lang="es-ES" dirty="0">
                <a:latin typeface="Times New Roman" charset="0"/>
                <a:ea typeface="ＭＳ Ｐゴシック" charset="0"/>
                <a:cs typeface="ＭＳ Ｐゴシック" charset="0"/>
              </a:rPr>
              <a:t>Sistema de salud y determinantes</a:t>
            </a:r>
            <a:endParaRPr lang="es-ES" dirty="0"/>
          </a:p>
        </p:txBody>
      </p:sp>
      <p:grpSp>
        <p:nvGrpSpPr>
          <p:cNvPr id="5" name="1 Grupo"/>
          <p:cNvGrpSpPr/>
          <p:nvPr/>
        </p:nvGrpSpPr>
        <p:grpSpPr>
          <a:xfrm>
            <a:off x="4648200" y="1719072"/>
            <a:ext cx="4114059" cy="4287281"/>
            <a:chOff x="5518150" y="2647950"/>
            <a:chExt cx="3400425" cy="3470275"/>
          </a:xfrm>
        </p:grpSpPr>
        <p:pic>
          <p:nvPicPr>
            <p:cNvPr id="6" name="Picture 5" descr="https://encrypted-tbn0.google.com/images?q=tbn:ANd9GcR2heEKPtT02O_HsCNh2mtA4_yycBERHQwTYw62Jo413hc7LI5deQ"/>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829550" y="4484688"/>
              <a:ext cx="1089025" cy="723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7" descr="https://encrypted-tbn2.google.com/images?q=tbn:ANd9GcTgFOnN8FNrlO6jgOIuBn7I2yxvDBy8NvYqE87xkNIKfCrSn32AA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700838" y="4484688"/>
              <a:ext cx="1071562" cy="723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9" descr="https://encrypted-tbn0.google.com/images?q=tbn:ANd9GcRgQ9R38mSNYPAGvCZf4h0FSId_hDF8HMXuyVuwfWPXa-kvZ6Du"/>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829550" y="5337175"/>
              <a:ext cx="1089025" cy="781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21" descr="https://encrypted-tbn0.google.com/images?q=tbn:ANd9GcTSfsf4tTAgK3l8eEZ8sbZ14YVWGedZ7Eh2XAJRurA1i-7KiTvsjQ"/>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677025" y="2693988"/>
              <a:ext cx="1095375" cy="7286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23" descr="https://encrypted-tbn2.google.com/images?q=tbn:ANd9GcR3vUg_JgAb8XeG81-aj7XhxhRJG4Jgu_NJHC1V6PzsoLaTIoK6nQ"/>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6684963" y="3559175"/>
              <a:ext cx="1087437" cy="827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 name="Picture 33" descr="https://encrypted-tbn3.google.com/images?q=tbn:ANd9GcRKmQU7XF7eMlAnaU0dNePNTtrfMb7VPAvri7FVR0CKLfd2WXC1kA"/>
            <p:cNvPicPr>
              <a:picLocks noChangeAspect="1" noChangeArrowheads="1"/>
            </p:cNvPicPr>
            <p:nvPr/>
          </p:nvPicPr>
          <p:blipFill>
            <a:blip r:embed="rId7">
              <a:extLst>
                <a:ext uri="{28A0092B-C50C-407E-A947-70E740481C1C}">
                  <a14:useLocalDpi xmlns:a14="http://schemas.microsoft.com/office/drawing/2010/main" xmlns="" val="0"/>
                </a:ext>
              </a:extLst>
            </a:blip>
            <a:srcRect r="22205"/>
            <a:stretch>
              <a:fillRect/>
            </a:stretch>
          </p:blipFill>
          <p:spPr bwMode="auto">
            <a:xfrm>
              <a:off x="6764338" y="5346700"/>
              <a:ext cx="1008062" cy="766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 name="Picture 35" descr="https://encrypted-tbn1.google.com/images?q=tbn:ANd9GcQal1ZtMZuqRC1kvWRBMqp4QhcbneQiKx6wVxzvOyq_W-7i_3bSeA"/>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7829550" y="3559175"/>
              <a:ext cx="1039813" cy="827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3" name="Picture 37" descr="https://encrypted-tbn1.google.com/images?q=tbn:ANd9GcT-2D3oo5cJEQ6JqEG_UHIGfUJoEk09lupaE5pcXLkAQcj_rChn"/>
            <p:cNvPicPr>
              <a:picLocks noChangeAspect="1" noChangeArrowheads="1"/>
            </p:cNvPicPr>
            <p:nvPr/>
          </p:nvPicPr>
          <p:blipFill>
            <a:blip r:embed="rId9">
              <a:extLst>
                <a:ext uri="{28A0092B-C50C-407E-A947-70E740481C1C}">
                  <a14:useLocalDpi xmlns:a14="http://schemas.microsoft.com/office/drawing/2010/main" xmlns="" val="0"/>
                </a:ext>
              </a:extLst>
            </a:blip>
            <a:srcRect r="11374"/>
            <a:stretch>
              <a:fillRect/>
            </a:stretch>
          </p:blipFill>
          <p:spPr bwMode="auto">
            <a:xfrm>
              <a:off x="7829550" y="2647950"/>
              <a:ext cx="1052513" cy="820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Picture 41" descr="https://encrypted-tbn1.google.com/images?q=tbn:ANd9GcQ95ckIYxiNkloUe4SvLPXH9cL_SWQMNrbS4Cm0QAFN9uw_UqHW"/>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5537200" y="3559175"/>
              <a:ext cx="1073150" cy="800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 name="Picture 43" descr="https://encrypted-tbn1.google.com/images?q=tbn:ANd9GcTo5d9mrcqHg4cII7HrT_2iBIyqTddQ8Keo9WDmIZ8UQbtUHC9Liw"/>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5537200" y="2678113"/>
              <a:ext cx="1068388" cy="717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 name="Picture 45" descr="https://encrypted-tbn2.google.com/images?q=tbn:ANd9GcSH_g-kRIbnZzvxz9-H39irXtHTBYn5RI5CbdrKqb8tjOWz5ZknYQ"/>
            <p:cNvPicPr>
              <a:picLocks noChangeAspect="1" noChangeArrowheads="1"/>
            </p:cNvPicPr>
            <p:nvPr/>
          </p:nvPicPr>
          <p:blipFill>
            <a:blip r:embed="rId12" cstate="print">
              <a:extLst>
                <a:ext uri="{28A0092B-C50C-407E-A947-70E740481C1C}">
                  <a14:useLocalDpi xmlns:a14="http://schemas.microsoft.com/office/drawing/2010/main" xmlns="" val="0"/>
                </a:ext>
              </a:extLst>
            </a:blip>
            <a:srcRect/>
            <a:stretch>
              <a:fillRect/>
            </a:stretch>
          </p:blipFill>
          <p:spPr bwMode="auto">
            <a:xfrm>
              <a:off x="5548313" y="4465638"/>
              <a:ext cx="1079500" cy="742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 name="Picture 47" descr="https://encrypted-tbn0.google.com/images?q=tbn:ANd9GcQhyg2PkqhmlddbQK5utQ98ldSTW68Aus3iJzeC-Y38KYsm0jOA"/>
            <p:cNvPicPr>
              <a:picLocks noChangeAspect="1" noChangeArrowheads="1"/>
            </p:cNvPicPr>
            <p:nvPr/>
          </p:nvPicPr>
          <p:blipFill>
            <a:blip r:embed="rId13">
              <a:extLst>
                <a:ext uri="{28A0092B-C50C-407E-A947-70E740481C1C}">
                  <a14:useLocalDpi xmlns:a14="http://schemas.microsoft.com/office/drawing/2010/main" xmlns="" val="0"/>
                </a:ext>
              </a:extLst>
            </a:blip>
            <a:srcRect/>
            <a:stretch>
              <a:fillRect/>
            </a:stretch>
          </p:blipFill>
          <p:spPr bwMode="auto">
            <a:xfrm>
              <a:off x="5518150" y="5337175"/>
              <a:ext cx="1166813" cy="776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xmlns="" val="25855599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idx="1"/>
          </p:nvPr>
        </p:nvSpPr>
        <p:spPr>
          <a:xfrm>
            <a:off x="457200" y="1628775"/>
            <a:ext cx="8229600" cy="4497388"/>
          </a:xfrm>
        </p:spPr>
        <p:txBody>
          <a:bodyPr>
            <a:normAutofit lnSpcReduction="10000"/>
          </a:bodyPr>
          <a:lstStyle/>
          <a:p>
            <a:pPr marL="457200" indent="-457200" eaLnBrk="1" hangingPunct="1">
              <a:lnSpc>
                <a:spcPct val="90000"/>
              </a:lnSpc>
              <a:buFont typeface="Wingdings" charset="0"/>
              <a:buNone/>
            </a:pPr>
            <a:endParaRPr lang="es-MX" sz="2400" dirty="0">
              <a:latin typeface="Arial" charset="0"/>
              <a:ea typeface="ＭＳ Ｐゴシック" charset="0"/>
              <a:cs typeface="ＭＳ Ｐゴシック" charset="0"/>
            </a:endParaRPr>
          </a:p>
          <a:p>
            <a:pPr marL="457200" indent="-457200" eaLnBrk="1" hangingPunct="1">
              <a:lnSpc>
                <a:spcPct val="90000"/>
              </a:lnSpc>
              <a:buClr>
                <a:schemeClr val="tx1"/>
              </a:buClr>
              <a:buFont typeface="Wingdings" charset="0"/>
              <a:buAutoNum type="arabicPeriod"/>
            </a:pPr>
            <a:r>
              <a:rPr lang="es-MX" sz="2000" dirty="0">
                <a:latin typeface="Arial" charset="0"/>
                <a:ea typeface="ＭＳ Ｐゴシック" charset="0"/>
                <a:cs typeface="ＭＳ Ｐゴシック" charset="0"/>
              </a:rPr>
              <a:t>¿El quehacer institucional se enmarca en el concepto de que la salud es determinada socialmente y ambientalmente? </a:t>
            </a:r>
          </a:p>
          <a:p>
            <a:pPr marL="457200" indent="-457200" eaLnBrk="1" hangingPunct="1">
              <a:lnSpc>
                <a:spcPct val="90000"/>
              </a:lnSpc>
              <a:buClr>
                <a:schemeClr val="tx1"/>
              </a:buClr>
              <a:buFont typeface="Wingdings" charset="0"/>
              <a:buAutoNum type="arabicPeriod"/>
            </a:pPr>
            <a:r>
              <a:rPr lang="es-MX" sz="2000" dirty="0">
                <a:latin typeface="Arial" charset="0"/>
                <a:ea typeface="ＭＳ Ｐゴシック" charset="0"/>
                <a:cs typeface="ＭＳ Ｐゴシック" charset="0"/>
              </a:rPr>
              <a:t>¿Cuáles son los mecanismos e instrumentos con que cuenta su institución para evaluar o impactar sobre los determinantes sociales y ambientales de la salud</a:t>
            </a:r>
            <a:r>
              <a:rPr lang="es-MX" sz="2000" dirty="0" smtClean="0">
                <a:latin typeface="Arial" charset="0"/>
                <a:ea typeface="ＭＳ Ｐゴシック" charset="0"/>
                <a:cs typeface="ＭＳ Ｐゴシック" charset="0"/>
              </a:rPr>
              <a:t>?</a:t>
            </a:r>
          </a:p>
          <a:p>
            <a:pPr marL="457200" indent="-457200" eaLnBrk="1" hangingPunct="1">
              <a:lnSpc>
                <a:spcPct val="90000"/>
              </a:lnSpc>
              <a:buClr>
                <a:schemeClr val="tx1"/>
              </a:buClr>
              <a:buFont typeface="Wingdings" charset="0"/>
              <a:buAutoNum type="arabicPeriod"/>
            </a:pPr>
            <a:r>
              <a:rPr lang="es-MX" sz="2000" dirty="0" smtClean="0">
                <a:latin typeface="Arial" charset="0"/>
                <a:ea typeface="ＭＳ Ｐゴシック" charset="0"/>
                <a:cs typeface="ＭＳ Ｐゴシック" charset="0"/>
              </a:rPr>
              <a:t>¿</a:t>
            </a:r>
            <a:r>
              <a:rPr lang="es-MX" sz="2000" dirty="0">
                <a:latin typeface="Arial" charset="0"/>
                <a:ea typeface="ＭＳ Ｐゴシック" charset="0"/>
                <a:cs typeface="ＭＳ Ｐゴシック" charset="0"/>
              </a:rPr>
              <a:t>Se actúa de forma sistemática para la garantía del derecho a la salud</a:t>
            </a:r>
            <a:r>
              <a:rPr lang="es-MX" sz="2000" dirty="0" smtClean="0">
                <a:latin typeface="Arial" charset="0"/>
                <a:ea typeface="ＭＳ Ｐゴシック" charset="0"/>
                <a:cs typeface="ＭＳ Ｐゴシック" charset="0"/>
              </a:rPr>
              <a:t>?</a:t>
            </a:r>
          </a:p>
          <a:p>
            <a:pPr marL="457200" indent="-457200" eaLnBrk="1" hangingPunct="1">
              <a:lnSpc>
                <a:spcPct val="90000"/>
              </a:lnSpc>
              <a:buClr>
                <a:schemeClr val="tx1"/>
              </a:buClr>
              <a:buFont typeface="Wingdings" charset="0"/>
              <a:buAutoNum type="arabicPeriod"/>
            </a:pPr>
            <a:r>
              <a:rPr lang="es-MX" sz="2000" dirty="0" smtClean="0">
                <a:latin typeface="Arial" charset="0"/>
                <a:ea typeface="ＭＳ Ｐゴシック" charset="0"/>
                <a:cs typeface="ＭＳ Ｐゴシック" charset="0"/>
              </a:rPr>
              <a:t>¿</a:t>
            </a:r>
            <a:r>
              <a:rPr lang="es-MX" sz="2000" dirty="0">
                <a:latin typeface="Arial" charset="0"/>
                <a:ea typeface="ＭＳ Ｐゴシック" charset="0"/>
                <a:cs typeface="ＭＳ Ｐゴシック" charset="0"/>
              </a:rPr>
              <a:t>Se evalúa o promueve la participación de grupos organizados en la atención de la salud?</a:t>
            </a:r>
          </a:p>
          <a:p>
            <a:pPr marL="457200" indent="-457200" eaLnBrk="1" hangingPunct="1">
              <a:lnSpc>
                <a:spcPct val="90000"/>
              </a:lnSpc>
              <a:buClr>
                <a:schemeClr val="tx1"/>
              </a:buClr>
              <a:buFont typeface="Wingdings" charset="0"/>
              <a:buAutoNum type="arabicPeriod"/>
            </a:pPr>
            <a:r>
              <a:rPr lang="es-MX" sz="2000" dirty="0">
                <a:latin typeface="Arial" charset="0"/>
                <a:ea typeface="ＭＳ Ｐゴシック" charset="0"/>
                <a:cs typeface="ＭＳ Ｐゴシック" charset="0"/>
              </a:rPr>
              <a:t>¿Disponen ustedes de información y evidencias de las desigualdades existentes con relación a la salud?</a:t>
            </a:r>
          </a:p>
          <a:p>
            <a:pPr marL="457200" indent="-457200" eaLnBrk="1" hangingPunct="1">
              <a:lnSpc>
                <a:spcPct val="90000"/>
              </a:lnSpc>
              <a:buClr>
                <a:schemeClr val="tx1"/>
              </a:buClr>
              <a:buFont typeface="Wingdings" charset="0"/>
              <a:buAutoNum type="arabicPeriod"/>
            </a:pPr>
            <a:r>
              <a:rPr lang="es-MX" sz="2000" dirty="0">
                <a:latin typeface="Arial" charset="0"/>
                <a:ea typeface="ＭＳ Ｐゴシック" charset="0"/>
                <a:cs typeface="ＭＳ Ｐゴシック" charset="0"/>
              </a:rPr>
              <a:t>¿Cómo se act</a:t>
            </a:r>
            <a:r>
              <a:rPr lang="es-MX" altLang="ja-JP" sz="2000" dirty="0">
                <a:latin typeface="Arial" charset="0"/>
                <a:ea typeface="ＭＳ Ｐゴシック" charset="0"/>
                <a:cs typeface="ＭＳ Ｐゴシック" charset="0"/>
              </a:rPr>
              <a:t>úa </a:t>
            </a:r>
            <a:r>
              <a:rPr lang="es-MX" sz="2000" dirty="0">
                <a:latin typeface="Arial" charset="0"/>
                <a:ea typeface="ＭＳ Ｐゴシック" charset="0"/>
                <a:cs typeface="ＭＳ Ｐゴシック" charset="0"/>
              </a:rPr>
              <a:t>en su institución para reducir las desigualdades o inequidades en salud?</a:t>
            </a:r>
          </a:p>
          <a:p>
            <a:pPr marL="457200" indent="-457200" eaLnBrk="1" hangingPunct="1">
              <a:lnSpc>
                <a:spcPct val="90000"/>
              </a:lnSpc>
              <a:buFont typeface="Wingdings" charset="0"/>
              <a:buAutoNum type="arabicPeriod"/>
            </a:pPr>
            <a:endParaRPr lang="es-MX" sz="2000" dirty="0">
              <a:latin typeface="Arial" charset="0"/>
              <a:ea typeface="ＭＳ Ｐゴシック" charset="0"/>
              <a:cs typeface="ＭＳ Ｐゴシック" charset="0"/>
            </a:endParaRPr>
          </a:p>
          <a:p>
            <a:pPr marL="457200" indent="-457200" eaLnBrk="1" hangingPunct="1">
              <a:lnSpc>
                <a:spcPct val="90000"/>
              </a:lnSpc>
              <a:buFont typeface="Wingdings" charset="0"/>
              <a:buAutoNum type="arabicPeriod"/>
            </a:pPr>
            <a:endParaRPr lang="es-ES" sz="2000" dirty="0">
              <a:latin typeface="Arial" charset="0"/>
              <a:ea typeface="ＭＳ Ｐゴシック" charset="0"/>
              <a:cs typeface="ＭＳ Ｐゴシック" charset="0"/>
            </a:endParaRPr>
          </a:p>
        </p:txBody>
      </p:sp>
      <p:sp>
        <p:nvSpPr>
          <p:cNvPr id="67586" name="Rectangle 3"/>
          <p:cNvSpPr>
            <a:spLocks noGrp="1" noChangeArrowheads="1"/>
          </p:cNvSpPr>
          <p:nvPr>
            <p:ph type="title"/>
          </p:nvPr>
        </p:nvSpPr>
        <p:spPr/>
        <p:txBody>
          <a:bodyPr/>
          <a:lstStyle/>
          <a:p>
            <a:pPr eaLnBrk="1" hangingPunct="1"/>
            <a:r>
              <a:rPr lang="es-MX" sz="4600">
                <a:latin typeface="Times New Roman" charset="0"/>
                <a:ea typeface="ＭＳ Ｐゴシック" charset="0"/>
                <a:cs typeface="ＭＳ Ｐゴシック" charset="0"/>
              </a:rPr>
              <a:t>Cuestionamientos:</a:t>
            </a:r>
            <a:endParaRPr lang="es-ES" sz="4600">
              <a:latin typeface="Times New Roman" charset="0"/>
              <a:ea typeface="ＭＳ Ｐゴシック" charset="0"/>
              <a:cs typeface="ＭＳ Ｐゴシック" charset="0"/>
            </a:endParaRPr>
          </a:p>
        </p:txBody>
      </p:sp>
      <p:sp>
        <p:nvSpPr>
          <p:cNvPr id="4" name="3 Marcador de pie de página"/>
          <p:cNvSpPr>
            <a:spLocks noGrp="1"/>
          </p:cNvSpPr>
          <p:nvPr>
            <p:ph type="ftr" sz="quarter" idx="11"/>
          </p:nvPr>
        </p:nvSpPr>
        <p:spPr>
          <a:xfrm>
            <a:off x="3048000" y="6595406"/>
            <a:ext cx="3352800" cy="274320"/>
          </a:xfrm>
        </p:spPr>
        <p:txBody>
          <a:bodyPr/>
          <a:lstStyle/>
          <a:p>
            <a:r>
              <a:rPr lang="en-US" dirty="0" smtClean="0"/>
              <a:t>Maria del </a:t>
            </a:r>
            <a:r>
              <a:rPr lang="en-US" dirty="0" err="1" smtClean="0"/>
              <a:t>Rocío</a:t>
            </a:r>
            <a:r>
              <a:rPr lang="en-US" dirty="0" smtClean="0"/>
              <a:t> </a:t>
            </a:r>
            <a:r>
              <a:rPr lang="en-US" dirty="0" err="1" smtClean="0"/>
              <a:t>Sáenz</a:t>
            </a:r>
            <a:r>
              <a:rPr lang="en-US" dirty="0" smtClean="0"/>
              <a:t>, Universidad de Costa Rica</a:t>
            </a:r>
            <a:endParaRPr lang="en-US" dirty="0"/>
          </a:p>
        </p:txBody>
      </p:sp>
    </p:spTree>
    <p:extLst>
      <p:ext uri="{BB962C8B-B14F-4D97-AF65-F5344CB8AC3E}">
        <p14:creationId xmlns:p14="http://schemas.microsoft.com/office/powerpoint/2010/main" xmlns="" val="37282038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8463" y="368300"/>
            <a:ext cx="8807450" cy="552450"/>
          </a:xfrm>
        </p:spPr>
        <p:txBody>
          <a:bodyPr>
            <a:noAutofit/>
          </a:bodyPr>
          <a:lstStyle/>
          <a:p>
            <a:pPr eaLnBrk="1" hangingPunct="1"/>
            <a:r>
              <a:rPr lang="es-ES" sz="4000" b="1" dirty="0"/>
              <a:t>Un debate entre dos reinos</a:t>
            </a:r>
          </a:p>
        </p:txBody>
      </p:sp>
      <p:sp>
        <p:nvSpPr>
          <p:cNvPr id="16387" name="Content Placeholder 2"/>
          <p:cNvSpPr>
            <a:spLocks noGrp="1"/>
          </p:cNvSpPr>
          <p:nvPr>
            <p:ph idx="1"/>
          </p:nvPr>
        </p:nvSpPr>
        <p:spPr>
          <a:xfrm>
            <a:off x="279400" y="1538288"/>
            <a:ext cx="4365625" cy="1541462"/>
          </a:xfrm>
        </p:spPr>
        <p:txBody>
          <a:bodyPr>
            <a:noAutofit/>
          </a:bodyPr>
          <a:lstStyle/>
          <a:p>
            <a:pPr marL="273050" lvl="1" indent="0" eaLnBrk="1" hangingPunct="1">
              <a:buFont typeface="Wingdings" pitchFamily="-65" charset="2"/>
              <a:buNone/>
            </a:pPr>
            <a:r>
              <a:rPr lang="es-ES" sz="1800" b="1" dirty="0" smtClean="0">
                <a:solidFill>
                  <a:srgbClr val="800000"/>
                </a:solidFill>
                <a:ea typeface="ＭＳ Ｐゴシック" pitchFamily="-65" charset="-128"/>
              </a:rPr>
              <a:t>Más allá de:</a:t>
            </a:r>
          </a:p>
          <a:p>
            <a:pPr marL="273050" lvl="1" indent="0" eaLnBrk="1" hangingPunct="1"/>
            <a:r>
              <a:rPr lang="es-ES" sz="1800" dirty="0" smtClean="0">
                <a:solidFill>
                  <a:srgbClr val="800000"/>
                </a:solidFill>
                <a:ea typeface="ＭＳ Ｐゴシック" pitchFamily="-65" charset="-128"/>
              </a:rPr>
              <a:t>lo exitoso del modelo de atención</a:t>
            </a:r>
          </a:p>
          <a:p>
            <a:pPr marL="273050" lvl="1" indent="0" eaLnBrk="1" hangingPunct="1"/>
            <a:r>
              <a:rPr lang="es-ES" sz="1800" dirty="0">
                <a:solidFill>
                  <a:srgbClr val="800000"/>
                </a:solidFill>
                <a:ea typeface="ＭＳ Ｐゴシック" pitchFamily="-65" charset="-128"/>
              </a:rPr>
              <a:t> </a:t>
            </a:r>
            <a:r>
              <a:rPr lang="es-ES" sz="1800" dirty="0" smtClean="0">
                <a:solidFill>
                  <a:srgbClr val="800000"/>
                </a:solidFill>
              </a:rPr>
              <a:t>indicadores </a:t>
            </a:r>
            <a:r>
              <a:rPr lang="es-ES" sz="1800" dirty="0">
                <a:solidFill>
                  <a:srgbClr val="800000"/>
                </a:solidFill>
              </a:rPr>
              <a:t>de producción, eficacia e </a:t>
            </a:r>
            <a:r>
              <a:rPr lang="es-ES" sz="1800" dirty="0" smtClean="0">
                <a:solidFill>
                  <a:srgbClr val="800000"/>
                </a:solidFill>
              </a:rPr>
              <a:t>impacto</a:t>
            </a:r>
          </a:p>
          <a:p>
            <a:pPr marL="273050" lvl="1" indent="0" eaLnBrk="1" hangingPunct="1"/>
            <a:r>
              <a:rPr lang="es-ES" sz="1800" dirty="0" smtClean="0">
                <a:solidFill>
                  <a:srgbClr val="800000"/>
                </a:solidFill>
              </a:rPr>
              <a:t>de </a:t>
            </a:r>
            <a:r>
              <a:rPr lang="es-ES" sz="1800" dirty="0">
                <a:solidFill>
                  <a:srgbClr val="800000"/>
                </a:solidFill>
              </a:rPr>
              <a:t>la crisis y de los </a:t>
            </a:r>
            <a:r>
              <a:rPr lang="es-ES" sz="1800" dirty="0" smtClean="0">
                <a:solidFill>
                  <a:srgbClr val="800000"/>
                </a:solidFill>
              </a:rPr>
              <a:t>titulares</a:t>
            </a:r>
            <a:endParaRPr lang="es-ES" sz="1800" dirty="0">
              <a:solidFill>
                <a:srgbClr val="800000"/>
              </a:solidFill>
            </a:endParaRPr>
          </a:p>
        </p:txBody>
      </p:sp>
      <p:sp>
        <p:nvSpPr>
          <p:cNvPr id="4" name="3 Rectángulo"/>
          <p:cNvSpPr/>
          <p:nvPr/>
        </p:nvSpPr>
        <p:spPr>
          <a:xfrm rot="10800000">
            <a:off x="31750" y="6627813"/>
            <a:ext cx="2574925" cy="2301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a typeface="ＭＳ Ｐゴシック" pitchFamily="-111" charset="-128"/>
            </a:endParaRPr>
          </a:p>
        </p:txBody>
      </p:sp>
      <p:sp>
        <p:nvSpPr>
          <p:cNvPr id="14345" name="AutoShape 13" descr="data:image/jpeg;base64,/9j/4AAQSkZJRgABAQAAAQABAAD/2wCEAAkGBhMSEBUUExQVFRQVGBgYGBcYGBgXGhoXHBoXFRkXFxUYHCYfGBojGRQYHy8gJCcpLCwsFR4xNTAqNSYrLCkBCQoKDgwOGg8PGiwkHyQpLCwsLC0sLCwsLCwqKiwsLiwqLCkpLCwsLCwsLCwsKiwsLCwsLCwsLCwsLCwsKSkpLP/AABEIAKEA8AMBIgACEQEDEQH/xAAbAAACAgMBAAAAAAAAAAAAAAAEBgMFAAECB//EAEcQAAIBAgQCBwQFCgMHBQAAAAECEQADBBIhMQVBBhMiUWFxgTKRobEUQsHR8CMkM1JicnOCorKDkuEVJVNjwtLxBxY0Q8P/xAAZAQADAQEBAAAAAAAAAAAAAAABAgMEAAX/xAAsEQACAgEDAgUEAQUAAAAAAAAAAQIRAxIhMQRBMlFhcYEFQsHwEyIzNKGx/9oADAMBAAIRAxEAPwCJm1P+tYG8a2419axRXlG8mTffkKsMOhoSwms1ZYe3XJbgYXZWiUWuLNuiAlUFB760gdMBGJO/6NPm4r0a4lef9NV/OP8ADT5vQYk+BDwBJuWwCZLrGvPMK9KwakDtSSN9Z56a+oHrXm/Cx+XtfxE/uFeo4W3LKO8z6AwPe39tPl5QMXDAOHX2vYcvMtFxdNApXMoUbREAVt7RBt78tmMzl5/Go+CDLgdPrJdY+bZya6xYLdQJiGtn3LMVlv8Ara9TkyLiubqLmpI6t+Z3g+NDdB7BOCLf81/klGcT0tOY0CMfTKwofoXibdjhN29c2W64MbmAkKoOmYk6VpW8WgvxBeFBhdT7J+Yo23bPj8aQf/d+IzAqVVRoEyhhHczESSe8EeFegcLxIxFgXbUiQdDGjjQgkzoDzrnBo5STJBaNaeyYO/L7KtvoXKdwNQZ38e+hMOma2WZCkXssNMlQQAT35t/Wl0jWVuJskL61XtNM2KsKR2Z95ie/WqLE2aSSoZOzqzOUeVbJNdWl7I8qwioluxExNRsTUrChOIYjq7T3InIrNHiBp8aKV7HWZh7jtiUtj2erZjEzIYKPTWlK+xNzFGeT/G9bWqXE8ZvO+c3HzRAKkrA3gBYgTVhwy+Xs4hmMtFoE95a+pk+PZrfDFo3MU8insW/RaeoxJ/f+Fs0b0fw+bB3JI/SjUnut8vHWh+io/NMUf2bp/pC/bR3ChGBP8dvhaT76WXEvdBj9vswzGWQ1tgwBAEwddRsffXXAbf5a2Pv7j6VJil7LafZzrvgI/LLoBAbnP1T4VjfY1rhnbDX1rpFrHGvrXdsU5MJw61ZYdaAw6mascPTIDDrYqdahQVKB41QUxxSD01X84/w7fzuU/HzpE6ZD84P8O383oS4Fnwef8HE4iz/ET+4V6zgk7fqAPIafefWvNuieGm+LjezZhv8AEY9XaH+Yz/JXpHDjqPQU2TkGPgpeFf8AwV/hOfg9dXdDa/l/sNDcNufmC/wW/tapHeTb9P7Kx/f8i3uT8UI+jX/4L/I/fSXfxTLwzD25GW5fv3Cs6krkRZHNRqfOm7GPODxAP/Cf5V5fcfXy0HgN9PUk+tehijaBOVMuODYPrmKKJchso5yAdSO6AdeUV6v0V4YLWFtgfXAunzcBoHgJj0rxfhbxeXXLmlCZiM4KAyNRBYGvVuhHSvrHODvgW79rspMLnVQOwdf0ij/MBpqKvLGtGr4/6COS9hvt2fx/4qPFHIhP/MXX3amjFWuCNP8AEHLxFZSqA86sIIJnmDVPxTCBWgfjwq/x8oue2qlgZiIBHMabHnPhVGxYqM/tc/E99LkaaCgBV0HlWiKL6rT0rg26y0aLA2WhcXhg6Mh2ZWX3iKsWt1pcNOpIVRux2HpufSuV3sdfmeQ3MC4fJlZmEeyC2/kPnVxg8M1vD31YFWnDyCIIl7ja+i084xUBi1IXcnYs3Nmjc/6CgcTgkuKVcSDGxg9nNl18Mx7963fy+ZkeNXsAdF1/3fij+y/xZRR3D0/Ml8b9z+20Klw/D0s8OxKq5YxOog5WuJuQYMHTSi+A8OFzBKZiLtwjSeaf9tLLwt+oVyl6EmMtyrSJE+fPurvgtkLckACEubAD6vlUHGp6qAfbuW1nnDMM0egNRdHDluYkSzBLZOpmJt6ifSs+m6Zp1VsHuNa6QVprepqRBRECbI1o/DGgrIo6zTREYah+yuiaiSt3KocSZtKSOlo/OW/h2/ncpyUaUodI7IbFlToGS0Ce4E3AfhNJPwiy3Qq4FOqtYO3s1+8t9/3A3V2gfOC3p416BgrcGvPL+L6ziQaIUX1RV7ktsLaj+mfWvRsK4mqS53BF8ixw9P8Ad6eNhv7W++tkgtbjw/sNb4bdP+z1ED9CRsO5tprdssRaBUczoqg+y2kgbaTFZF437iGsQB9FxWokWm0/lNeYZSdgfQE/KvTTbDWsUPrGy+XUanKQPiRSRheDXFVzcDIAAdsxIEg5Qp1MkD1PdXoY2khcibAMHhc11FYOFLorQDMFgDEjQwdKecf/AOnt6/hzjEfrL73iptAZCChNtyDzYMgM6HWl0Ya0bc5cZlmM2RconTXcVeLx/wBknrwoBtr1WQJChc0Z0JEjKSBtpWqMXNNL9/fwInp5Q79FeLXbdpcPjJGItAAk7lfqhjzYLAzc47wZvsTi7aIC9xFBvKBmzDtFoC+z7U0kcBujGuVZ7oyqADeynJEsY6tBKkRoRuKOvpeS4qder21u2srkgpmmVOU6gjn3E786xTi4ZHGW/qadnFOI1Y+6BlWRJmIk+m2/hVTiBRXGCsIEvW73bBOVkBWCDJBu7HUVW4nGhYLaKDqQQ+s7FUJI84pJxfYCZVXOlWHBIzPpoYQ7jSicFxO1enq2DEbiCCB3weVIvE8H1bA9ZbcPmYFGzD2joe4+FHdF+G9e1wzAQKOe7SY0I2C/Gt2bpMMcP8kWyUM03PSx0ZKCxhlvACPcT9sn1qJOAhSDmmCDu2sa99d4odk/jka8yKXY1MEjSa5y1Pk0IHgB+PIVxG59Kc4C4l+huD9n5FTV50Y0wK+LXD/UapcYko4/YJ9wH3Vb8B0wNryY+9mNOvD8k/uKzpMX/IFGCqLy55MT+ryM6z7644A2mOb/AJZ/s/1qTjqTbB/Vuox8hJMUNwRvzXGt3iP6Qvzpa2Q3cY2t6+tdrbqwOFE1v6NrS6Q6iCylG2RXNuxU1pNBTJAJAK05reaonbeicTW2EUt40zxFBp/9P/6VeodKXr7D/alvzsfN6SfhAxHsY1XxyhUtqDiYBCZWgXG3IJBJjWK9Et6GvL+G6YjrYOW3eLtE/rk5Z2DHxr09cLiSpP0ZhAXe7ak5tOyM3dqZiqTW+xLWlt+GLHAR1uFRAcuZGSTrB7SzApmwPDrRdARmA2zcyB4bDwFLvDglp0stbe2F0gsp7QmSWHKeYq/OMTTtrMHb7/sqcI1Jv1Fg1JDVeFtgRcS2wIghkU6d0xtSz0j6OYH6NeuWl/LIjG2qXcwDbAC25IAkiY9KWOP3eINbJt4TEWrJI/KMuTfZiCZRT3kc+VKeBu3mJFsuzakrM7HkDz8quVq+xa4HiOoYEldQFMkDSMpXfTu7xVxgOHXcX1i2AoEwyMLSqmdf04LHMHzAgEZj2eVGdE+hyY5ete5csXFci5ZCqM+gOZS2qzJJIBnu506p0MsopVQV/cYgkjmc05jz38opVDc0PLGqfPsJ2M4U+HK2nuW2Yrp1WfKNY+sBqT3TTRxrFvYspcJ6w9baVkBZdVZmBIdee20CZFU2O6J3BcDo+YodQxiRMwwJIBkzMgcudNN7gYxaZbpa2VZWJUg6rOU6jUakGYOlcoVbiJkkmluUrdOC6lLmG7BEEdaGBHcVyD3zpQ/F+ky30VRZa3lJgq6eg0USN9DRHGuhxsWzcW6LirqQVysBIE6EgwSO6l4iNSDAgny3PwmoznPiQYwi90LXFcNFp36tSesOwYMGLIhUgGDMnUSs6Ag1ddDcPctI/WDJmbS3oYMAF2IJMmIAnYHvqrv8UE9m4F1cgEMdyrEQNTAIOutd4PGXG1S5aYeAJ+AbStGTNNw0diEILVqHctp6H5VW48wviSN9twPtrOG4q40hgsBSZAYdw5mOdc48Syr4j3DU/KoR4LM1BA8dfeTp8Iri6sLAooW9BBI56fIDw2qDGLoJkyRz9fspgFbjmgOe62fiStXHCzGCtfwgffJ+2qPHYM3IAbKYK+YlWiO/sn31cYe5GFQQRlQLqI1EKT9vrRfhF+4Gxx7A/eHyNcXTGCxPiFHvYffRluyriG9ORB7waF43heqwV0TOZrcHb6yjUVFJuaZVtaGhvLfOti6J/Brp+Hnvnn3fCs+huIgCPAj5VRTTFcJLsdIxn7/uFSKump+z4UOAwPskehrDe0prTE4CCwqEkVBdxNV17iEMB3wB4sTAUeNBs4Y8DhJVWOzTHlJA37/CicdeCqBIEnw5bfEiqyzxAqiKBOVQpJ8P9TVfiuJs2JQMNAVyxy5lvMnTyFXxrclkexc9KcPbu4R0u27rW1HWE28isvVjNmBcjcAjY6GllOm8AIouwVUljcz3FDJmUFmXKGEgwBEEc9rHpLfDYS6X/RIua4O8AGFU8mZiBuIE91eVWeJHM7F1zszZobK2YgFSq+yUhoGvKOQlHvwCqluOnQNsOcVcu4lka4EDW5Ey9xrguMViM0KIB5XKebmKsKwKoLLH2ZstP9B7uYM91I/BuGWrnDbrFLZvdZlVmyho7JEOO2q7+80RwnE3Dhb1vX8hDIxKuwghshfRpE5lMEFSdJUmkvsL08axKh6WyzLJW26Ebo8gjn7QjXYya874jwoYY3LSL1ZYllY9mQfZk9wGlXuOw91lW7hn6tmUOFgQ2YB8qsfZbUxyMQeVVHHcS+Mw0qxN20CyA/WBgso8wJA2keNTzNKkz0emvdl10H4TburcbEItwjIgkkmACSZBnn86bbHAsOhzW0ZG27LtMdxkml/ofh1sYVQYkqpJMyd9WJ3OvpoKv14mg3IA7/x86vja0ohmi1NlbiXyX0sqzMXVipcgtmEnqicglSgaCSSCscxXXD3UtKHtDcwC6g8xO/dPmK64rZVyMQur4Zjet9o5W7JRkOsQw0B5EDxrheM2b1u3dQgC4JtvEQ2+VwNxIgj3U90SNdJrmbDXR2iDaeQvtcgI8ZPxry3HYW4HVLa3CxDMy3DlGQQv63NmCx4059NLx+g4gjZ7dtAAdma9aBE+U6+dJfDuGW7eKypctrntSJYtJ63RQGM5oWY7hNSyPuNFdgzD9EDctgXQbbhsygQY0ESRsJA0B5URb6GrNpmcl09pgoGbQggk6wZ76vsNdIJzHMe8CPhNHrFZtUn3LJRRRcRb6NYa4q5ysALmKzJA0JBAPOq3hmKN/wDKlDbgMoUlW1Jykkj90iKZeK4YXLcdzKw56gzBB3BBI9aqsNhFtggAKByHqfmaeGyoLpr1JKHx41T+b5f60UKhx5AKE7DMT5RNUEFvpA+QJB7QJP8ASas1V0XIdVYKw8CQCR76pekMlFY7ubnwVP8Aup04lhxlHoPh/pXTdRQkd5MF4dJHskeBj7DQ3S9vzQ+Ny385+yp8Le6tobbvoPppeBwyRzupyOoAbahFf1LyDJ7MvhxI9+ldni5jdqC4Xgc2dbpbOjcoHYI0MR3g1Fi3s2Sc7hR33Gj5cz3AE+FZ1jlVmyWSCdMsDx5h4/jzqWz0iadQD599LTccsn2XQD925J8iUrYxJYgIQRz37xvmA5fOi8T8xVli3SQx4ni9oiWtKT4Eqf6YmoP9l2cRYLG02jwFzls8alVDmJ8ajw1wqTAR1O6nUR5kCueG4wLedB2V1KEnMLduA1wIDqXLEgbwDSpyRqeKEk1RwvRl0aJQZcsjOqgToNesAn47V1d4PetHrHYdmBIdSwnu/KGedXmJ6VW7XZdXBiQDlywR2Z10PfUVnH4bHMbZhmCk6BVaNAQGDlue0VuT7xPJlGnUhZ4kbrM35aEUAZmtC4GmTHVO0SubeDqTyAJGfiblOrPEWK75Xwye6QoYDwBir/HdE773wtpHZMpJuXFAUHsgKWMZoUtrBOlWdr/0vBHauANzjUeggUd/InpXcSsPwe0AYDKCFbOM6rc3EhYzBNIE9xFNHCsNg0QE5hdgqT1j5WOsTbbdde7v76arXQS2bQt3blxwp7JGVCB+qDBMeFc3ugGCUai5p3XCT7jp8KDhJ9gx0xVIqWthUtG23WJbGS4qqCSkAKVh5UrlmMuutLFxAjq1s6XJIHIPIDIO8MSGA5Zo5Vb9KOC4qwyPw8sWJUE5gCVntdYNM6+Mc/CaK4Vce/cbMBcu28rKzASJkK0ganKR2onU60s4a1TLYsmiVons8LdlUXHFprYMkqLkkknKvaExG+tQ4HAC+HCYi6rroVNlEIPJtzKHz8NDVwcLdghlUg+mXxGs/wDmo7NtUuFz1isRujgjU6hkMrrvNPGCiqEnJydgB4det2DbZ89xmUFgOzoSV2Er9URrJ50qcFxZyXFggde7gEEQ0g5YOx3keNX3SfE3DCo9wW2JU9rYkSrKQBA0OmusVQ23h/aY5vaJ1zsNc7ftaH/KeZrJny6XRt6bpMmaLlBXRJ0w4qwwkAEhrgBhQ8J2naQRAHZUTyJ3E0sYPMb1q8oMMmadjAzQCPGdD3TThf4Wl+3luDOhB0BIGpBnz7I91SWuCWwAAICqAADoIEACm/ktGZ46dMGwmJLbx76s8OTFR2+Gquwom1ZgUH6BRomaExK6+lHFaWun1+9bwmayWUh1zsphlQhtZGwLZQfOmg7qIHtuWtuye4+6qjpVj7dlbRuyFLkeyTqFnUDWPKvOeC4h/pdjtuZvWp7TGQXUEGTrIMULjGbMwZi2VmAOZmXQkdmTtpWlY96IPLtY59IbmZMPGoZXcH9YOyQfcKdsc/8AdSDfw3ZwgXMw6q3MnMFllkDTQb6U94sgnTXU1nyVpXyUh4n8AuLwoZDIkd1KvSDCIiJlkEuB7TERE6KdjNO6ppSl0ytheq8XY+4L99DFepDZPCz0fhrhMSjbBwyH11E+AYDXxpm/GutVdvhYRMvtM25jl3AE6Ct/T3tgi4pcjRWEazsCN9Np5xV8cdKpgySUnsWF2yre0it5qp+YpC4zjLZvmLaoAMgGgkqSWbKo5/ZTvhsTcPtWiu2uYR5GedJuL6D4tmLBrOpJ/SNO8/qRXZLrZDYUrtuvIrLNhnuF1JCmOyDAABE6Tzg0bicJZJSdDmkQIMjlPwqIfTMLbyXrIyjMFuLldYMGM6n2gZ9rkYqaxjHZACpBgakR2RFL1E4PTa7dvyaOmjkWpxff39dgfowgvYxhcUsFDMZJjcqAwB79qesJh1ssAgARzERqrwWBDb5WAIgnQwRVF0W4MLbXbgVR1mXUAyYDGCZ1jNypluL7H76+/tE+4VXE01sZM0XGTvkMt60QooMNvRNtuVMSYUG0quZ1JLRvt3xRN+5CE+FC3hlWPAA+6n7AXIBibXWIy5mQOCMwMFTG4J007jpuKT+DYhbOIuW3cSwt2wy6g5Tkza/UBKz3A04LgblxgRlNtTJUn2mHeO4UidLsALV4kEAte7A77b2rhOnMBwRUJtrcrHfYbG4Pngszg8wpUCRvIcsd57vtrX0ZV0tt2lOqMACZ312bTlRDY4hFLcwssNYlRqfU1UYmWPiI18p+yi35ASNYoq4ZTzHnE8vNTDelJgxQzHlBCj+UsoE/y798Gmixi8xkk6yCTvP+s/KvP8diDbdrbZZBIbL37EnnJ3I8aw9RHXTPb+l5nj1Qv9/aGC1xoWmAI7JiR3E/WHdvtTGjV5xhbud1Wd2UemYD5V6Y1rUnzqcE0qF+oOMpqS57mBqytKNK3FUPONGqjpaCcBio/wCE3ukE/AGrW4YBOsAE6CdBqYA30G1IXSfpjZv4N7dtXJuZQGBELqH7UagwNViPHSnhFyewknS3FboigPEMKCJHWqY8pYfECqvGghrgO4a4D5hmn4iiuC4o2sVZcCSt1NNplspHqGNQY8sXuFxDFnzA8mLMWBHgflXofcYvtPTcVwjLbytBQpbBHccoBM+Y9DNGEKoQqey3OZ1rm7inu2lYjK1y2pKxqMygkeG/xqvwWJAt5TMTIgEkHYiB5fCvPu1Xkbap+4xodKU+nDdqwP3z8UFMGFvaQfiCPnSz01ebtkdyt8XH3U2LxIGTws9qYmZnSe4fM12j/jb3VEsTrPmfxpUqz5+RrURJVbxobifEuqQHcsco7gYnX02AqbKeRA8x+JqO/b7PbQOveBMea8vP41zuthotJpsS8fxnOzL1mQIpe9dlWFsbBBmlTcPiDHdUOE6VWrxyrJG4ZgZPKY391NOO4Hh75OZI5QpCqfMKN9edJvHOgowp66zJs5lzJJDW5P1WGhRjptIJFZXhZuXUQ8hu4djwqBCBlUQCDOnj3+dWkZikHYk/0sPtFJY6tLytadmtsIKt7SNoSrbA76Hz7qZ+H3l0WcrKZE6gqQYHhvHdpVMM2paJEM8E1riWOapUvRQF252ocbA+OpaAR37beNDXMYyHLHfG8ayQNdlO3pFaaMtltcx1tsq9YmpEywB8gDuaLuqG3G+lJXDuJN1oFy2UBIBygETuCczE7d2tMdjH9Xv2lMwefrVMkVGqEg3IMsvkAXmD851+VJ3Tfh3W2VurvZuFj42zmU+4sG99MbcTDBjouUMQO8gaa+dB8P8AylqDBjsMCRqCNdOcgms8t1RZbbg+NH5FR4W/7QKDC/Z7o1o7F2yUjuBH+XT7KWekXELtpB1ZChgAWiSDtpOgga7GlboZID6Q4h8OoyhYzBCxBMDTKQJ5gRrzpCx+Ma5cZ21djqdttBtpt8qsMZ0kfEA2s5ZVlpO7ZWWJae2NyJ8Kpc1Qkb+mXJa9H7WbE2QT9dfDbX7K9SnSvPOheFLYm20aAnlGynadz4V6G66fj8RUrG6lO1fkYBW5rQFY1AynJpe4l0Zwzks+GQnmyjIfH2CJpiJ/H4FQNBBiutrgFXyId7olYVwVDQCDGYgiCDz3pexV57mJm/bOZ7is0qQPaA7ojKIr067hhQr4ODVI5mudxXjT42OH4iM2xjlrHwNVWMxAF8EaB/nz+w/5qtr9gTQfEuHhl0MMNVM7EaipwkospKOpUWC3ARNKfTBvzi34Wx/c33Vd8JxwKwx+/uiPMEUv9K3BxQjYIvzY1oxxqZCbuB7wB5e+u1NRj0rvPWmiZIK2KjFwVuR5VwDm5YU8tRzBgjyP2GozbDqyPqCCreR+sBy7/MVPmobFgjtjcbjvXw8RXBF3j/CCn5VQI061QNmXsl18O0CfBp5VxhMYCFY7Lo3flMajyiaZSQ0EHx2B5RrzKkGD5VV3eCKGOUsgM6ABl13y6iBWfLjk3qiaMU4qOmQULgW4JaeySp5RI++hMbZN4w7MGQtkKmCxOykbEHQjmDtzqazhzZtEsq3IIAZSZyzAEHYDXQaGaMtBVIbISdJ7MkAjYwCQPlHlWpO0rMklpsXsd0YvmAj3WA59YRrsRqY9aMwPAcWigdYrA65WOYD+aJPpTIGB3I+Xzrs3AN4FDtQfUVlds72SoLHTQwIBBME7VVcOxwVnVyMpMEnuB2HeT7PkTTIuCz3wQRroYP7XPnXnFziqOuZJBZnVRudGZcw8NPSay5XoWryNnT4XnyLHHljnwPG9bbuKdHV7gI8CSyn1Uj3Up9OscqC0HMSLhA1MnKIGm1RcEx7WsV3qUCtB/VPZPmu3rVd0v4rbxdxoEBdAPFZzMGjcsaniya4K+TX13SvpszVbc/v4FDAXMmvPKV94ipUY8jVta6JWdM166s8oUn5VZ2egFiAetvH1UfZTSnElGdb0U/Ccc9q4rKdAQSO+OXun316jbxIcZl2nz9POljB9DsKhEozkEe2zH+nQUzeUDyEVBtXsNlyKaV8kmfWK3NR5qyaBA6Y1w538Y+2smo7j6j1++uAcGuCgNbzitA0Djb2QTQj4cRFHBqicjN4VzChWx/DlF3UHK/MGCGA5HxG48BVBxuyFvwCzCF1YydddTTnx5kFolmywRlPINuJ8NNaUMaqXbufrrazl0Ic6gAcl2rVgbv0JZkq9T3TDYkExt4UWbdAYyz9YAKRz5HzG3rXS3zWqyVBRtmul7jrUSBj31J1kc5ogN5Ty91YDFbDzWnsqZ5eX3GuOB2w7J7IldxG6+Ecx4iu7d4ERv8wfEVhLpzVh4GD/AJT9lTArc30Pfz9/P1rjiELAI0193uI+2p4XTQaazznnrXP0dhtH3+YqJeHrmk6eBLGP3RO3gaIHuStJIO0HaRz591auXeyQVK9xJ0k9zTp5V39GA1UgEfsj51nUSCGIIO4igcLvF3Kobkx1YYnvGUFoPjI0NeT8GvHqE/ZBE95Jn7flXs2KwgCMG1AVlP7SQSJ8Y0ryTh5t20Nt7dxsoAUrAE7kliY3gbHasmeNxaPS+n5Hjzxmk3V8K3uqIOLXITcgkMBGk6GqrBi4ygGAoiTrqB8qsOMxkTwPzE/9PxqHCLMLPh6VHBtjNP1aWvqn6Uv9FtwiyXbMxPhTZaswKA4ThQFFW5EUkt2YuNjSWttfhUgXUev2d1YnpXUa8ogd/fP3VwGdZD+B91ZlisLHuHv190Vv8fg1wDmI7qjf8an31ITXOlE4iKeFRsKIIqNh+PnQoBEDrzrVyustaIrgih01a4zWbQUi2+rMATrMEGNoUk60PxBbT3ilq2hIy9tmyKBAgFiQTpAIA5VY9Mrl1UTIX6slusCCWbsjKsATlPan0rXA7lu3h0DFFYiXGae0fBucAA1pjKoJolJXJo9gu+wfKo8LtWVlaSR3fqIVlZTAOrW9TvWVlcAGuVwvOsrK4IQldvyrKyuZyI7W58zRYrKyixUAcS9i7+4/9hryZtx+OdZWV53Wdj3/AKN4p+wFxj2V/e/6TWcO9setZWUMX9sj9Q/yH8DngNh+O+rDv9K1WUhlfJtPaP47675nyrKyihWdVpt/dW6yiAjetHYeVZWUEcabl6VxzP45VlZRAcnn5msbn+O+tVlBnEfMeRoW7v8AzfbWVlch3wf/2Q=="/>
          <p:cNvSpPr>
            <a:spLocks noChangeAspect="1" noChangeArrowheads="1"/>
          </p:cNvSpPr>
          <p:nvPr/>
        </p:nvSpPr>
        <p:spPr bwMode="auto">
          <a:xfrm>
            <a:off x="328613" y="-579438"/>
            <a:ext cx="2286000" cy="15335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sp>
        <p:nvSpPr>
          <p:cNvPr id="14346" name="AutoShape 15" descr="data:image/jpeg;base64,/9j/4AAQSkZJRgABAQAAAQABAAD/2wCEAAkGBhMSEBUUExQVFRQVGBgYGBcYGBgXGhoXHBoXFRkXFxUYHCYfGBojGRQYHy8gJCcpLCwsFR4xNTAqNSYrLCkBCQoKDgwOGg8PGiwkHyQpLCwsLC0sLCwsLCwqKiwsLiwqLCkpLCwsLCwsLCwsKiwsLCwsLCwsLCwsLCwsKSkpLP/AABEIAKEA8AMBIgACEQEDEQH/xAAbAAACAgMBAAAAAAAAAAAAAAAEBgMFAAECB//EAEcQAAIBAgQCBwQFCgMHBQAAAAECEQADBBIhMQVBBhMiUWFxgTKRobEUQsHR8CMkM1JicnOCorKDkuEVJVNjwtLxBxY0Q8P/xAAZAQADAQEBAAAAAAAAAAAAAAABAgMEAAX/xAAsEQACAgEDAgUEAQUAAAAAAAAAAQIRAxIhMQRBMlFhcYEFQsHwEyIzNKGx/9oADAMBAAIRAxEAPwCJm1P+tYG8a2419axRXlG8mTffkKsMOhoSwms1ZYe3XJbgYXZWiUWuLNuiAlUFB760gdMBGJO/6NPm4r0a4lef9NV/OP8ADT5vQYk+BDwBJuWwCZLrGvPMK9KwakDtSSN9Z56a+oHrXm/Cx+XtfxE/uFeo4W3LKO8z6AwPe39tPl5QMXDAOHX2vYcvMtFxdNApXMoUbREAVt7RBt78tmMzl5/Go+CDLgdPrJdY+bZya6xYLdQJiGtn3LMVlv8Ara9TkyLiubqLmpI6t+Z3g+NDdB7BOCLf81/klGcT0tOY0CMfTKwofoXibdjhN29c2W64MbmAkKoOmYk6VpW8WgvxBeFBhdT7J+Yo23bPj8aQf/d+IzAqVVRoEyhhHczESSe8EeFegcLxIxFgXbUiQdDGjjQgkzoDzrnBo5STJBaNaeyYO/L7KtvoXKdwNQZ38e+hMOma2WZCkXssNMlQQAT35t/Wl0jWVuJskL61XtNM2KsKR2Z95ie/WqLE2aSSoZOzqzOUeVbJNdWl7I8qwioluxExNRsTUrChOIYjq7T3InIrNHiBp8aKV7HWZh7jtiUtj2erZjEzIYKPTWlK+xNzFGeT/G9bWqXE8ZvO+c3HzRAKkrA3gBYgTVhwy+Xs4hmMtFoE95a+pk+PZrfDFo3MU8insW/RaeoxJ/f+Fs0b0fw+bB3JI/SjUnut8vHWh+io/NMUf2bp/pC/bR3ChGBP8dvhaT76WXEvdBj9vswzGWQ1tgwBAEwddRsffXXAbf5a2Pv7j6VJil7LafZzrvgI/LLoBAbnP1T4VjfY1rhnbDX1rpFrHGvrXdsU5MJw61ZYdaAw6mascPTIDDrYqdahQVKB41QUxxSD01X84/w7fzuU/HzpE6ZD84P8O383oS4Fnwef8HE4iz/ET+4V6zgk7fqAPIafefWvNuieGm+LjezZhv8AEY9XaH+Yz/JXpHDjqPQU2TkGPgpeFf8AwV/hOfg9dXdDa/l/sNDcNufmC/wW/tapHeTb9P7Kx/f8i3uT8UI+jX/4L/I/fSXfxTLwzD25GW5fv3Cs6krkRZHNRqfOm7GPODxAP/Cf5V5fcfXy0HgN9PUk+tehijaBOVMuODYPrmKKJchso5yAdSO6AdeUV6v0V4YLWFtgfXAunzcBoHgJj0rxfhbxeXXLmlCZiM4KAyNRBYGvVuhHSvrHODvgW79rspMLnVQOwdf0ij/MBpqKvLGtGr4/6COS9hvt2fx/4qPFHIhP/MXX3amjFWuCNP8AEHLxFZSqA86sIIJnmDVPxTCBWgfjwq/x8oue2qlgZiIBHMabHnPhVGxYqM/tc/E99LkaaCgBV0HlWiKL6rT0rg26y0aLA2WhcXhg6Mh2ZWX3iKsWt1pcNOpIVRux2HpufSuV3sdfmeQ3MC4fJlZmEeyC2/kPnVxg8M1vD31YFWnDyCIIl7ja+i084xUBi1IXcnYs3Nmjc/6CgcTgkuKVcSDGxg9nNl18Mx7963fy+ZkeNXsAdF1/3fij+y/xZRR3D0/Ml8b9z+20Klw/D0s8OxKq5YxOog5WuJuQYMHTSi+A8OFzBKZiLtwjSeaf9tLLwt+oVyl6EmMtyrSJE+fPurvgtkLckACEubAD6vlUHGp6qAfbuW1nnDMM0egNRdHDluYkSzBLZOpmJt6ifSs+m6Zp1VsHuNa6QVprepqRBRECbI1o/DGgrIo6zTREYah+yuiaiSt3KocSZtKSOlo/OW/h2/ncpyUaUodI7IbFlToGS0Ce4E3AfhNJPwiy3Qq4FOqtYO3s1+8t9/3A3V2gfOC3p416BgrcGvPL+L6ziQaIUX1RV7ktsLaj+mfWvRsK4mqS53BF8ixw9P8Ad6eNhv7W++tkgtbjw/sNb4bdP+z1ED9CRsO5tprdssRaBUczoqg+y2kgbaTFZF437iGsQB9FxWokWm0/lNeYZSdgfQE/KvTTbDWsUPrGy+XUanKQPiRSRheDXFVzcDIAAdsxIEg5Qp1MkD1PdXoY2khcibAMHhc11FYOFLorQDMFgDEjQwdKecf/AOnt6/hzjEfrL73iptAZCChNtyDzYMgM6HWl0Ya0bc5cZlmM2RconTXcVeLx/wBknrwoBtr1WQJChc0Z0JEjKSBtpWqMXNNL9/fwInp5Q79FeLXbdpcPjJGItAAk7lfqhjzYLAzc47wZvsTi7aIC9xFBvKBmzDtFoC+z7U0kcBujGuVZ7oyqADeynJEsY6tBKkRoRuKOvpeS4qder21u2srkgpmmVOU6gjn3E786xTi4ZHGW/qadnFOI1Y+6BlWRJmIk+m2/hVTiBRXGCsIEvW73bBOVkBWCDJBu7HUVW4nGhYLaKDqQQ+s7FUJI84pJxfYCZVXOlWHBIzPpoYQ7jSicFxO1enq2DEbiCCB3weVIvE8H1bA9ZbcPmYFGzD2joe4+FHdF+G9e1wzAQKOe7SY0I2C/Gt2bpMMcP8kWyUM03PSx0ZKCxhlvACPcT9sn1qJOAhSDmmCDu2sa99d4odk/jka8yKXY1MEjSa5y1Pk0IHgB+PIVxG59Kc4C4l+huD9n5FTV50Y0wK+LXD/UapcYko4/YJ9wH3Vb8B0wNryY+9mNOvD8k/uKzpMX/IFGCqLy55MT+ryM6z7644A2mOb/AJZ/s/1qTjqTbB/Vuox8hJMUNwRvzXGt3iP6Qvzpa2Q3cY2t6+tdrbqwOFE1v6NrS6Q6iCylG2RXNuxU1pNBTJAJAK05reaonbeicTW2EUt40zxFBp/9P/6VeodKXr7D/alvzsfN6SfhAxHsY1XxyhUtqDiYBCZWgXG3IJBJjWK9Et6GvL+G6YjrYOW3eLtE/rk5Z2DHxr09cLiSpP0ZhAXe7ak5tOyM3dqZiqTW+xLWlt+GLHAR1uFRAcuZGSTrB7SzApmwPDrRdARmA2zcyB4bDwFLvDglp0stbe2F0gsp7QmSWHKeYq/OMTTtrMHb7/sqcI1Jv1Fg1JDVeFtgRcS2wIghkU6d0xtSz0j6OYH6NeuWl/LIjG2qXcwDbAC25IAkiY9KWOP3eINbJt4TEWrJI/KMuTfZiCZRT3kc+VKeBu3mJFsuzakrM7HkDz8quVq+xa4HiOoYEldQFMkDSMpXfTu7xVxgOHXcX1i2AoEwyMLSqmdf04LHMHzAgEZj2eVGdE+hyY5ete5csXFci5ZCqM+gOZS2qzJJIBnu506p0MsopVQV/cYgkjmc05jz38opVDc0PLGqfPsJ2M4U+HK2nuW2Yrp1WfKNY+sBqT3TTRxrFvYspcJ6w9baVkBZdVZmBIdee20CZFU2O6J3BcDo+YodQxiRMwwJIBkzMgcudNN7gYxaZbpa2VZWJUg6rOU6jUakGYOlcoVbiJkkmluUrdOC6lLmG7BEEdaGBHcVyD3zpQ/F+ky30VRZa3lJgq6eg0USN9DRHGuhxsWzcW6LirqQVysBIE6EgwSO6l4iNSDAgny3PwmoznPiQYwi90LXFcNFp36tSesOwYMGLIhUgGDMnUSs6Ag1ddDcPctI/WDJmbS3oYMAF2IJMmIAnYHvqrv8UE9m4F1cgEMdyrEQNTAIOutd4PGXG1S5aYeAJ+AbStGTNNw0diEILVqHctp6H5VW48wviSN9twPtrOG4q40hgsBSZAYdw5mOdc48Syr4j3DU/KoR4LM1BA8dfeTp8Iri6sLAooW9BBI56fIDw2qDGLoJkyRz9fspgFbjmgOe62fiStXHCzGCtfwgffJ+2qPHYM3IAbKYK+YlWiO/sn31cYe5GFQQRlQLqI1EKT9vrRfhF+4Gxx7A/eHyNcXTGCxPiFHvYffRluyriG9ORB7waF43heqwV0TOZrcHb6yjUVFJuaZVtaGhvLfOti6J/Brp+Hnvnn3fCs+huIgCPAj5VRTTFcJLsdIxn7/uFSKump+z4UOAwPskehrDe0prTE4CCwqEkVBdxNV17iEMB3wB4sTAUeNBs4Y8DhJVWOzTHlJA37/CicdeCqBIEnw5bfEiqyzxAqiKBOVQpJ8P9TVfiuJs2JQMNAVyxy5lvMnTyFXxrclkexc9KcPbu4R0u27rW1HWE28isvVjNmBcjcAjY6GllOm8AIouwVUljcz3FDJmUFmXKGEgwBEEc9rHpLfDYS6X/RIua4O8AGFU8mZiBuIE91eVWeJHM7F1zszZobK2YgFSq+yUhoGvKOQlHvwCqluOnQNsOcVcu4lka4EDW5Ey9xrguMViM0KIB5XKebmKsKwKoLLH2ZstP9B7uYM91I/BuGWrnDbrFLZvdZlVmyho7JEOO2q7+80RwnE3Dhb1vX8hDIxKuwghshfRpE5lMEFSdJUmkvsL08axKh6WyzLJW26Ebo8gjn7QjXYya874jwoYY3LSL1ZYllY9mQfZk9wGlXuOw91lW7hn6tmUOFgQ2YB8qsfZbUxyMQeVVHHcS+Mw0qxN20CyA/WBgso8wJA2keNTzNKkz0emvdl10H4TburcbEItwjIgkkmACSZBnn86bbHAsOhzW0ZG27LtMdxkml/ofh1sYVQYkqpJMyd9WJ3OvpoKv14mg3IA7/x86vja0ohmi1NlbiXyX0sqzMXVipcgtmEnqicglSgaCSSCscxXXD3UtKHtDcwC6g8xO/dPmK64rZVyMQur4Zjet9o5W7JRkOsQw0B5EDxrheM2b1u3dQgC4JtvEQ2+VwNxIgj3U90SNdJrmbDXR2iDaeQvtcgI8ZPxry3HYW4HVLa3CxDMy3DlGQQv63NmCx4059NLx+g4gjZ7dtAAdma9aBE+U6+dJfDuGW7eKypctrntSJYtJ63RQGM5oWY7hNSyPuNFdgzD9EDctgXQbbhsygQY0ESRsJA0B5URb6GrNpmcl09pgoGbQggk6wZ76vsNdIJzHMe8CPhNHrFZtUn3LJRRRcRb6NYa4q5ysALmKzJA0JBAPOq3hmKN/wDKlDbgMoUlW1Jykkj90iKZeK4YXLcdzKw56gzBB3BBI9aqsNhFtggAKByHqfmaeGyoLpr1JKHx41T+b5f60UKhx5AKE7DMT5RNUEFvpA+QJB7QJP8ASas1V0XIdVYKw8CQCR76pekMlFY7ubnwVP8Aup04lhxlHoPh/pXTdRQkd5MF4dJHskeBj7DQ3S9vzQ+Ny385+yp8Le6tobbvoPppeBwyRzupyOoAbahFf1LyDJ7MvhxI9+ldni5jdqC4Xgc2dbpbOjcoHYI0MR3g1Fi3s2Sc7hR33Gj5cz3AE+FZ1jlVmyWSCdMsDx5h4/jzqWz0iadQD599LTccsn2XQD925J8iUrYxJYgIQRz37xvmA5fOi8T8xVli3SQx4ni9oiWtKT4Eqf6YmoP9l2cRYLG02jwFzls8alVDmJ8ajw1wqTAR1O6nUR5kCueG4wLedB2V1KEnMLduA1wIDqXLEgbwDSpyRqeKEk1RwvRl0aJQZcsjOqgToNesAn47V1d4PetHrHYdmBIdSwnu/KGedXmJ6VW7XZdXBiQDlywR2Z10PfUVnH4bHMbZhmCk6BVaNAQGDlue0VuT7xPJlGnUhZ4kbrM35aEUAZmtC4GmTHVO0SubeDqTyAJGfiblOrPEWK75Xwye6QoYDwBir/HdE773wtpHZMpJuXFAUHsgKWMZoUtrBOlWdr/0vBHauANzjUeggUd/InpXcSsPwe0AYDKCFbOM6rc3EhYzBNIE9xFNHCsNg0QE5hdgqT1j5WOsTbbdde7v76arXQS2bQt3blxwp7JGVCB+qDBMeFc3ugGCUai5p3XCT7jp8KDhJ9gx0xVIqWthUtG23WJbGS4qqCSkAKVh5UrlmMuutLFxAjq1s6XJIHIPIDIO8MSGA5Zo5Vb9KOC4qwyPw8sWJUE5gCVntdYNM6+Mc/CaK4Vce/cbMBcu28rKzASJkK0ganKR2onU60s4a1TLYsmiVons8LdlUXHFprYMkqLkkknKvaExG+tQ4HAC+HCYi6rroVNlEIPJtzKHz8NDVwcLdghlUg+mXxGs/wDmo7NtUuFz1isRujgjU6hkMrrvNPGCiqEnJydgB4det2DbZ89xmUFgOzoSV2Er9URrJ50qcFxZyXFggde7gEEQ0g5YOx3keNX3SfE3DCo9wW2JU9rYkSrKQBA0OmusVQ23h/aY5vaJ1zsNc7ftaH/KeZrJny6XRt6bpMmaLlBXRJ0w4qwwkAEhrgBhQ8J2naQRAHZUTyJ3E0sYPMb1q8oMMmadjAzQCPGdD3TThf4Wl+3luDOhB0BIGpBnz7I91SWuCWwAAICqAADoIEACm/ktGZ46dMGwmJLbx76s8OTFR2+Gquwom1ZgUH6BRomaExK6+lHFaWun1+9bwmayWUh1zsphlQhtZGwLZQfOmg7qIHtuWtuye4+6qjpVj7dlbRuyFLkeyTqFnUDWPKvOeC4h/pdjtuZvWp7TGQXUEGTrIMULjGbMwZi2VmAOZmXQkdmTtpWlY96IPLtY59IbmZMPGoZXcH9YOyQfcKdsc/8AdSDfw3ZwgXMw6q3MnMFllkDTQb6U94sgnTXU1nyVpXyUh4n8AuLwoZDIkd1KvSDCIiJlkEuB7TERE6KdjNO6ppSl0ytheq8XY+4L99DFepDZPCz0fhrhMSjbBwyH11E+AYDXxpm/GutVdvhYRMvtM25jl3AE6Ct/T3tgi4pcjRWEazsCN9Np5xV8cdKpgySUnsWF2yre0it5qp+YpC4zjLZvmLaoAMgGgkqSWbKo5/ZTvhsTcPtWiu2uYR5GedJuL6D4tmLBrOpJ/SNO8/qRXZLrZDYUrtuvIrLNhnuF1JCmOyDAABE6Tzg0bicJZJSdDmkQIMjlPwqIfTMLbyXrIyjMFuLldYMGM6n2gZ9rkYqaxjHZACpBgakR2RFL1E4PTa7dvyaOmjkWpxff39dgfowgvYxhcUsFDMZJjcqAwB79qesJh1ssAgARzERqrwWBDb5WAIgnQwRVF0W4MLbXbgVR1mXUAyYDGCZ1jNypluL7H76+/tE+4VXE01sZM0XGTvkMt60QooMNvRNtuVMSYUG0quZ1JLRvt3xRN+5CE+FC3hlWPAA+6n7AXIBibXWIy5mQOCMwMFTG4J007jpuKT+DYhbOIuW3cSwt2wy6g5Tkza/UBKz3A04LgblxgRlNtTJUn2mHeO4UidLsALV4kEAte7A77b2rhOnMBwRUJtrcrHfYbG4Pngszg8wpUCRvIcsd57vtrX0ZV0tt2lOqMACZ312bTlRDY4hFLcwssNYlRqfU1UYmWPiI18p+yi35ASNYoq4ZTzHnE8vNTDelJgxQzHlBCj+UsoE/y798Gmixi8xkk6yCTvP+s/KvP8diDbdrbZZBIbL37EnnJ3I8aw9RHXTPb+l5nj1Qv9/aGC1xoWmAI7JiR3E/WHdvtTGjV5xhbud1Wd2UemYD5V6Y1rUnzqcE0qF+oOMpqS57mBqytKNK3FUPONGqjpaCcBio/wCE3ukE/AGrW4YBOsAE6CdBqYA30G1IXSfpjZv4N7dtXJuZQGBELqH7UagwNViPHSnhFyewknS3FboigPEMKCJHWqY8pYfECqvGghrgO4a4D5hmn4iiuC4o2sVZcCSt1NNplspHqGNQY8sXuFxDFnzA8mLMWBHgflXofcYvtPTcVwjLbytBQpbBHccoBM+Y9DNGEKoQqey3OZ1rm7inu2lYjK1y2pKxqMygkeG/xqvwWJAt5TMTIgEkHYiB5fCvPu1Xkbap+4xodKU+nDdqwP3z8UFMGFvaQfiCPnSz01ebtkdyt8XH3U2LxIGTws9qYmZnSe4fM12j/jb3VEsTrPmfxpUqz5+RrURJVbxobifEuqQHcsco7gYnX02AqbKeRA8x+JqO/b7PbQOveBMea8vP41zuthotJpsS8fxnOzL1mQIpe9dlWFsbBBmlTcPiDHdUOE6VWrxyrJG4ZgZPKY391NOO4Hh75OZI5QpCqfMKN9edJvHOgowp66zJs5lzJJDW5P1WGhRjptIJFZXhZuXUQ8hu4djwqBCBlUQCDOnj3+dWkZikHYk/0sPtFJY6tLytadmtsIKt7SNoSrbA76Hz7qZ+H3l0WcrKZE6gqQYHhvHdpVMM2paJEM8E1riWOapUvRQF252ocbA+OpaAR37beNDXMYyHLHfG8ayQNdlO3pFaaMtltcx1tsq9YmpEywB8gDuaLuqG3G+lJXDuJN1oFy2UBIBygETuCczE7d2tMdjH9Xv2lMwefrVMkVGqEg3IMsvkAXmD851+VJ3Tfh3W2VurvZuFj42zmU+4sG99MbcTDBjouUMQO8gaa+dB8P8AylqDBjsMCRqCNdOcgms8t1RZbbg+NH5FR4W/7QKDC/Z7o1o7F2yUjuBH+XT7KWekXELtpB1ZChgAWiSDtpOgga7GlboZID6Q4h8OoyhYzBCxBMDTKQJ5gRrzpCx+Ma5cZ21djqdttBtpt8qsMZ0kfEA2s5ZVlpO7ZWWJae2NyJ8Kpc1Qkb+mXJa9H7WbE2QT9dfDbX7K9SnSvPOheFLYm20aAnlGynadz4V6G66fj8RUrG6lO1fkYBW5rQFY1AynJpe4l0Zwzks+GQnmyjIfH2CJpiJ/H4FQNBBiutrgFXyId7olYVwVDQCDGYgiCDz3pexV57mJm/bOZ7is0qQPaA7ojKIr067hhQr4ODVI5mudxXjT42OH4iM2xjlrHwNVWMxAF8EaB/nz+w/5qtr9gTQfEuHhl0MMNVM7EaipwkospKOpUWC3ARNKfTBvzi34Wx/c33Vd8JxwKwx+/uiPMEUv9K3BxQjYIvzY1oxxqZCbuB7wB5e+u1NRj0rvPWmiZIK2KjFwVuR5VwDm5YU8tRzBgjyP2GozbDqyPqCCreR+sBy7/MVPmobFgjtjcbjvXw8RXBF3j/CCn5VQI061QNmXsl18O0CfBp5VxhMYCFY7Lo3flMajyiaZSQ0EHx2B5RrzKkGD5VV3eCKGOUsgM6ABl13y6iBWfLjk3qiaMU4qOmQULgW4JaeySp5RI++hMbZN4w7MGQtkKmCxOykbEHQjmDtzqazhzZtEsq3IIAZSZyzAEHYDXQaGaMtBVIbISdJ7MkAjYwCQPlHlWpO0rMklpsXsd0YvmAj3WA59YRrsRqY9aMwPAcWigdYrA65WOYD+aJPpTIGB3I+Xzrs3AN4FDtQfUVlds72SoLHTQwIBBME7VVcOxwVnVyMpMEnuB2HeT7PkTTIuCz3wQRroYP7XPnXnFziqOuZJBZnVRudGZcw8NPSay5XoWryNnT4XnyLHHljnwPG9bbuKdHV7gI8CSyn1Uj3Up9OscqC0HMSLhA1MnKIGm1RcEx7WsV3qUCtB/VPZPmu3rVd0v4rbxdxoEBdAPFZzMGjcsaniya4K+TX13SvpszVbc/v4FDAXMmvPKV94ipUY8jVta6JWdM166s8oUn5VZ2egFiAetvH1UfZTSnElGdb0U/Ccc9q4rKdAQSO+OXun316jbxIcZl2nz9POljB9DsKhEozkEe2zH+nQUzeUDyEVBtXsNlyKaV8kmfWK3NR5qyaBA6Y1w538Y+2smo7j6j1++uAcGuCgNbzitA0Djb2QTQj4cRFHBqicjN4VzChWx/DlF3UHK/MGCGA5HxG48BVBxuyFvwCzCF1YydddTTnx5kFolmywRlPINuJ8NNaUMaqXbufrrazl0Ic6gAcl2rVgbv0JZkq9T3TDYkExt4UWbdAYyz9YAKRz5HzG3rXS3zWqyVBRtmul7jrUSBj31J1kc5ogN5Ty91YDFbDzWnsqZ5eX3GuOB2w7J7IldxG6+Ecx4iu7d4ERv8wfEVhLpzVh4GD/AJT9lTArc30Pfz9/P1rjiELAI0193uI+2p4XTQaazznnrXP0dhtH3+YqJeHrmk6eBLGP3RO3gaIHuStJIO0HaRz591auXeyQVK9xJ0k9zTp5V39GA1UgEfsj51nUSCGIIO4igcLvF3Kobkx1YYnvGUFoPjI0NeT8GvHqE/ZBE95Jn7flXs2KwgCMG1AVlP7SQSJ8Y0ryTh5t20Nt7dxsoAUrAE7kliY3gbHasmeNxaPS+n5Hjzxmk3V8K3uqIOLXITcgkMBGk6GqrBi4ygGAoiTrqB8qsOMxkTwPzE/9PxqHCLMLPh6VHBtjNP1aWvqn6Uv9FtwiyXbMxPhTZaswKA4ThQFFW5EUkt2YuNjSWttfhUgXUev2d1YnpXUa8ogd/fP3VwGdZD+B91ZlisLHuHv190Vv8fg1wDmI7qjf8an31ITXOlE4iKeFRsKIIqNh+PnQoBEDrzrVyustaIrgih01a4zWbQUi2+rMATrMEGNoUk60PxBbT3ilq2hIy9tmyKBAgFiQTpAIA5VY9Mrl1UTIX6slusCCWbsjKsATlPan0rXA7lu3h0DFFYiXGae0fBucAA1pjKoJolJXJo9gu+wfKo8LtWVlaSR3fqIVlZTAOrW9TvWVlcAGuVwvOsrK4IQldvyrKyuZyI7W58zRYrKyixUAcS9i7+4/9hryZtx+OdZWV53Wdj3/AKN4p+wFxj2V/e/6TWcO9setZWUMX9sj9Q/yH8DngNh+O+rDv9K1WUhlfJtPaP47675nyrKyihWdVpt/dW6yiAjetHYeVZWUEcabl6VxzP45VlZRAcnn5msbn+O+tVlBnEfMeRoW7v8AzfbWVlch3wf/2Q=="/>
          <p:cNvSpPr>
            <a:spLocks noChangeAspect="1" noChangeArrowheads="1"/>
          </p:cNvSpPr>
          <p:nvPr/>
        </p:nvSpPr>
        <p:spPr bwMode="auto">
          <a:xfrm>
            <a:off x="481013" y="-427038"/>
            <a:ext cx="2286000" cy="15335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sp>
        <p:nvSpPr>
          <p:cNvPr id="14347" name="AutoShape 17" descr="data:image/jpeg;base64,/9j/4AAQSkZJRgABAQAAAQABAAD/2wCEAAkGBhMSEBUUExQVFRQVGBgYGBcYGBgXGhoXHBoXFRkXFxUYHCYfGBojGRQYHy8gJCcpLCwsFR4xNTAqNSYrLCkBCQoKDgwOGg8PGiwkHyQpLCwsLC0sLCwsLCwqKiwsLiwqLCkpLCwsLCwsLCwsKiwsLCwsLCwsLCwsLCwsKSkpLP/AABEIAKEA8AMBIgACEQEDEQH/xAAbAAACAgMBAAAAAAAAAAAAAAAEBgMFAAECB//EAEcQAAIBAgQCBwQFCgMHBQAAAAECEQADBBIhMQVBBhMiUWFxgTKRobEUQsHR8CMkM1JicnOCorKDkuEVJVNjwtLxBxY0Q8P/xAAZAQADAQEBAAAAAAAAAAAAAAABAgMEAAX/xAAsEQACAgEDAgUEAQUAAAAAAAAAAQIRAxIhMQRBMlFhcYEFQsHwEyIzNKGx/9oADAMBAAIRAxEAPwCJm1P+tYG8a2419axRXlG8mTffkKsMOhoSwms1ZYe3XJbgYXZWiUWuLNuiAlUFB760gdMBGJO/6NPm4r0a4lef9NV/OP8ADT5vQYk+BDwBJuWwCZLrGvPMK9KwakDtSSN9Z56a+oHrXm/Cx+XtfxE/uFeo4W3LKO8z6AwPe39tPl5QMXDAOHX2vYcvMtFxdNApXMoUbREAVt7RBt78tmMzl5/Go+CDLgdPrJdY+bZya6xYLdQJiGtn3LMVlv8Ara9TkyLiubqLmpI6t+Z3g+NDdB7BOCLf81/klGcT0tOY0CMfTKwofoXibdjhN29c2W64MbmAkKoOmYk6VpW8WgvxBeFBhdT7J+Yo23bPj8aQf/d+IzAqVVRoEyhhHczESSe8EeFegcLxIxFgXbUiQdDGjjQgkzoDzrnBo5STJBaNaeyYO/L7KtvoXKdwNQZ38e+hMOma2WZCkXssNMlQQAT35t/Wl0jWVuJskL61XtNM2KsKR2Z95ie/WqLE2aSSoZOzqzOUeVbJNdWl7I8qwioluxExNRsTUrChOIYjq7T3InIrNHiBp8aKV7HWZh7jtiUtj2erZjEzIYKPTWlK+xNzFGeT/G9bWqXE8ZvO+c3HzRAKkrA3gBYgTVhwy+Xs4hmMtFoE95a+pk+PZrfDFo3MU8insW/RaeoxJ/f+Fs0b0fw+bB3JI/SjUnut8vHWh+io/NMUf2bp/pC/bR3ChGBP8dvhaT76WXEvdBj9vswzGWQ1tgwBAEwddRsffXXAbf5a2Pv7j6VJil7LafZzrvgI/LLoBAbnP1T4VjfY1rhnbDX1rpFrHGvrXdsU5MJw61ZYdaAw6mascPTIDDrYqdahQVKB41QUxxSD01X84/w7fzuU/HzpE6ZD84P8O383oS4Fnwef8HE4iz/ET+4V6zgk7fqAPIafefWvNuieGm+LjezZhv8AEY9XaH+Yz/JXpHDjqPQU2TkGPgpeFf8AwV/hOfg9dXdDa/l/sNDcNufmC/wW/tapHeTb9P7Kx/f8i3uT8UI+jX/4L/I/fSXfxTLwzD25GW5fv3Cs6krkRZHNRqfOm7GPODxAP/Cf5V5fcfXy0HgN9PUk+tehijaBOVMuODYPrmKKJchso5yAdSO6AdeUV6v0V4YLWFtgfXAunzcBoHgJj0rxfhbxeXXLmlCZiM4KAyNRBYGvVuhHSvrHODvgW79rspMLnVQOwdf0ij/MBpqKvLGtGr4/6COS9hvt2fx/4qPFHIhP/MXX3amjFWuCNP8AEHLxFZSqA86sIIJnmDVPxTCBWgfjwq/x8oue2qlgZiIBHMabHnPhVGxYqM/tc/E99LkaaCgBV0HlWiKL6rT0rg26y0aLA2WhcXhg6Mh2ZWX3iKsWt1pcNOpIVRux2HpufSuV3sdfmeQ3MC4fJlZmEeyC2/kPnVxg8M1vD31YFWnDyCIIl7ja+i084xUBi1IXcnYs3Nmjc/6CgcTgkuKVcSDGxg9nNl18Mx7963fy+ZkeNXsAdF1/3fij+y/xZRR3D0/Ml8b9z+20Klw/D0s8OxKq5YxOog5WuJuQYMHTSi+A8OFzBKZiLtwjSeaf9tLLwt+oVyl6EmMtyrSJE+fPurvgtkLckACEubAD6vlUHGp6qAfbuW1nnDMM0egNRdHDluYkSzBLZOpmJt6ifSs+m6Zp1VsHuNa6QVprepqRBRECbI1o/DGgrIo6zTREYah+yuiaiSt3KocSZtKSOlo/OW/h2/ncpyUaUodI7IbFlToGS0Ce4E3AfhNJPwiy3Qq4FOqtYO3s1+8t9/3A3V2gfOC3p416BgrcGvPL+L6ziQaIUX1RV7ktsLaj+mfWvRsK4mqS53BF8ixw9P8Ad6eNhv7W++tkgtbjw/sNb4bdP+z1ED9CRsO5tprdssRaBUczoqg+y2kgbaTFZF437iGsQB9FxWokWm0/lNeYZSdgfQE/KvTTbDWsUPrGy+XUanKQPiRSRheDXFVzcDIAAdsxIEg5Qp1MkD1PdXoY2khcibAMHhc11FYOFLorQDMFgDEjQwdKecf/AOnt6/hzjEfrL73iptAZCChNtyDzYMgM6HWl0Ya0bc5cZlmM2RconTXcVeLx/wBknrwoBtr1WQJChc0Z0JEjKSBtpWqMXNNL9/fwInp5Q79FeLXbdpcPjJGItAAk7lfqhjzYLAzc47wZvsTi7aIC9xFBvKBmzDtFoC+z7U0kcBujGuVZ7oyqADeynJEsY6tBKkRoRuKOvpeS4qder21u2srkgpmmVOU6gjn3E786xTi4ZHGW/qadnFOI1Y+6BlWRJmIk+m2/hVTiBRXGCsIEvW73bBOVkBWCDJBu7HUVW4nGhYLaKDqQQ+s7FUJI84pJxfYCZVXOlWHBIzPpoYQ7jSicFxO1enq2DEbiCCB3weVIvE8H1bA9ZbcPmYFGzD2joe4+FHdF+G9e1wzAQKOe7SY0I2C/Gt2bpMMcP8kWyUM03PSx0ZKCxhlvACPcT9sn1qJOAhSDmmCDu2sa99d4odk/jka8yKXY1MEjSa5y1Pk0IHgB+PIVxG59Kc4C4l+huD9n5FTV50Y0wK+LXD/UapcYko4/YJ9wH3Vb8B0wNryY+9mNOvD8k/uKzpMX/IFGCqLy55MT+ryM6z7644A2mOb/AJZ/s/1qTjqTbB/Vuox8hJMUNwRvzXGt3iP6Qvzpa2Q3cY2t6+tdrbqwOFE1v6NrS6Q6iCylG2RXNuxU1pNBTJAJAK05reaonbeicTW2EUt40zxFBp/9P/6VeodKXr7D/alvzsfN6SfhAxHsY1XxyhUtqDiYBCZWgXG3IJBJjWK9Et6GvL+G6YjrYOW3eLtE/rk5Z2DHxr09cLiSpP0ZhAXe7ak5tOyM3dqZiqTW+xLWlt+GLHAR1uFRAcuZGSTrB7SzApmwPDrRdARmA2zcyB4bDwFLvDglp0stbe2F0gsp7QmSWHKeYq/OMTTtrMHb7/sqcI1Jv1Fg1JDVeFtgRcS2wIghkU6d0xtSz0j6OYH6NeuWl/LIjG2qXcwDbAC25IAkiY9KWOP3eINbJt4TEWrJI/KMuTfZiCZRT3kc+VKeBu3mJFsuzakrM7HkDz8quVq+xa4HiOoYEldQFMkDSMpXfTu7xVxgOHXcX1i2AoEwyMLSqmdf04LHMHzAgEZj2eVGdE+hyY5ete5csXFci5ZCqM+gOZS2qzJJIBnu506p0MsopVQV/cYgkjmc05jz38opVDc0PLGqfPsJ2M4U+HK2nuW2Yrp1WfKNY+sBqT3TTRxrFvYspcJ6w9baVkBZdVZmBIdee20CZFU2O6J3BcDo+YodQxiRMwwJIBkzMgcudNN7gYxaZbpa2VZWJUg6rOU6jUakGYOlcoVbiJkkmluUrdOC6lLmG7BEEdaGBHcVyD3zpQ/F+ky30VRZa3lJgq6eg0USN9DRHGuhxsWzcW6LirqQVysBIE6EgwSO6l4iNSDAgny3PwmoznPiQYwi90LXFcNFp36tSesOwYMGLIhUgGDMnUSs6Ag1ddDcPctI/WDJmbS3oYMAF2IJMmIAnYHvqrv8UE9m4F1cgEMdyrEQNTAIOutd4PGXG1S5aYeAJ+AbStGTNNw0diEILVqHctp6H5VW48wviSN9twPtrOG4q40hgsBSZAYdw5mOdc48Syr4j3DU/KoR4LM1BA8dfeTp8Iri6sLAooW9BBI56fIDw2qDGLoJkyRz9fspgFbjmgOe62fiStXHCzGCtfwgffJ+2qPHYM3IAbKYK+YlWiO/sn31cYe5GFQQRlQLqI1EKT9vrRfhF+4Gxx7A/eHyNcXTGCxPiFHvYffRluyriG9ORB7waF43heqwV0TOZrcHb6yjUVFJuaZVtaGhvLfOti6J/Brp+Hnvnn3fCs+huIgCPAj5VRTTFcJLsdIxn7/uFSKump+z4UOAwPskehrDe0prTE4CCwqEkVBdxNV17iEMB3wB4sTAUeNBs4Y8DhJVWOzTHlJA37/CicdeCqBIEnw5bfEiqyzxAqiKBOVQpJ8P9TVfiuJs2JQMNAVyxy5lvMnTyFXxrclkexc9KcPbu4R0u27rW1HWE28isvVjNmBcjcAjY6GllOm8AIouwVUljcz3FDJmUFmXKGEgwBEEc9rHpLfDYS6X/RIua4O8AGFU8mZiBuIE91eVWeJHM7F1zszZobK2YgFSq+yUhoGvKOQlHvwCqluOnQNsOcVcu4lka4EDW5Ey9xrguMViM0KIB5XKebmKsKwKoLLH2ZstP9B7uYM91I/BuGWrnDbrFLZvdZlVmyho7JEOO2q7+80RwnE3Dhb1vX8hDIxKuwghshfRpE5lMEFSdJUmkvsL08axKh6WyzLJW26Ebo8gjn7QjXYya874jwoYY3LSL1ZYllY9mQfZk9wGlXuOw91lW7hn6tmUOFgQ2YB8qsfZbUxyMQeVVHHcS+Mw0qxN20CyA/WBgso8wJA2keNTzNKkz0emvdl10H4TburcbEItwjIgkkmACSZBnn86bbHAsOhzW0ZG27LtMdxkml/ofh1sYVQYkqpJMyd9WJ3OvpoKv14mg3IA7/x86vja0ohmi1NlbiXyX0sqzMXVipcgtmEnqicglSgaCSSCscxXXD3UtKHtDcwC6g8xO/dPmK64rZVyMQur4Zjet9o5W7JRkOsQw0B5EDxrheM2b1u3dQgC4JtvEQ2+VwNxIgj3U90SNdJrmbDXR2iDaeQvtcgI8ZPxry3HYW4HVLa3CxDMy3DlGQQv63NmCx4059NLx+g4gjZ7dtAAdma9aBE+U6+dJfDuGW7eKypctrntSJYtJ63RQGM5oWY7hNSyPuNFdgzD9EDctgXQbbhsygQY0ESRsJA0B5URb6GrNpmcl09pgoGbQggk6wZ76vsNdIJzHMe8CPhNHrFZtUn3LJRRRcRb6NYa4q5ysALmKzJA0JBAPOq3hmKN/wDKlDbgMoUlW1Jykkj90iKZeK4YXLcdzKw56gzBB3BBI9aqsNhFtggAKByHqfmaeGyoLpr1JKHx41T+b5f60UKhx5AKE7DMT5RNUEFvpA+QJB7QJP8ASas1V0XIdVYKw8CQCR76pekMlFY7ubnwVP8Aup04lhxlHoPh/pXTdRQkd5MF4dJHskeBj7DQ3S9vzQ+Ny385+yp8Le6tobbvoPppeBwyRzupyOoAbahFf1LyDJ7MvhxI9+ldni5jdqC4Xgc2dbpbOjcoHYI0MR3g1Fi3s2Sc7hR33Gj5cz3AE+FZ1jlVmyWSCdMsDx5h4/jzqWz0iadQD599LTccsn2XQD925J8iUrYxJYgIQRz37xvmA5fOi8T8xVli3SQx4ni9oiWtKT4Eqf6YmoP9l2cRYLG02jwFzls8alVDmJ8ajw1wqTAR1O6nUR5kCueG4wLedB2V1KEnMLduA1wIDqXLEgbwDSpyRqeKEk1RwvRl0aJQZcsjOqgToNesAn47V1d4PetHrHYdmBIdSwnu/KGedXmJ6VW7XZdXBiQDlywR2Z10PfUVnH4bHMbZhmCk6BVaNAQGDlue0VuT7xPJlGnUhZ4kbrM35aEUAZmtC4GmTHVO0SubeDqTyAJGfiblOrPEWK75Xwye6QoYDwBir/HdE773wtpHZMpJuXFAUHsgKWMZoUtrBOlWdr/0vBHauANzjUeggUd/InpXcSsPwe0AYDKCFbOM6rc3EhYzBNIE9xFNHCsNg0QE5hdgqT1j5WOsTbbdde7v76arXQS2bQt3blxwp7JGVCB+qDBMeFc3ugGCUai5p3XCT7jp8KDhJ9gx0xVIqWthUtG23WJbGS4qqCSkAKVh5UrlmMuutLFxAjq1s6XJIHIPIDIO8MSGA5Zo5Vb9KOC4qwyPw8sWJUE5gCVntdYNM6+Mc/CaK4Vce/cbMBcu28rKzASJkK0ganKR2onU60s4a1TLYsmiVons8LdlUXHFprYMkqLkkknKvaExG+tQ4HAC+HCYi6rroVNlEIPJtzKHz8NDVwcLdghlUg+mXxGs/wDmo7NtUuFz1isRujgjU6hkMrrvNPGCiqEnJydgB4det2DbZ89xmUFgOzoSV2Er9URrJ50qcFxZyXFggde7gEEQ0g5YOx3keNX3SfE3DCo9wW2JU9rYkSrKQBA0OmusVQ23h/aY5vaJ1zsNc7ftaH/KeZrJny6XRt6bpMmaLlBXRJ0w4qwwkAEhrgBhQ8J2naQRAHZUTyJ3E0sYPMb1q8oMMmadjAzQCPGdD3TThf4Wl+3luDOhB0BIGpBnz7I91SWuCWwAAICqAADoIEACm/ktGZ46dMGwmJLbx76s8OTFR2+Gquwom1ZgUH6BRomaExK6+lHFaWun1+9bwmayWUh1zsphlQhtZGwLZQfOmg7qIHtuWtuye4+6qjpVj7dlbRuyFLkeyTqFnUDWPKvOeC4h/pdjtuZvWp7TGQXUEGTrIMULjGbMwZi2VmAOZmXQkdmTtpWlY96IPLtY59IbmZMPGoZXcH9YOyQfcKdsc/8AdSDfw3ZwgXMw6q3MnMFllkDTQb6U94sgnTXU1nyVpXyUh4n8AuLwoZDIkd1KvSDCIiJlkEuB7TERE6KdjNO6ppSl0ytheq8XY+4L99DFepDZPCz0fhrhMSjbBwyH11E+AYDXxpm/GutVdvhYRMvtM25jl3AE6Ct/T3tgi4pcjRWEazsCN9Np5xV8cdKpgySUnsWF2yre0it5qp+YpC4zjLZvmLaoAMgGgkqSWbKo5/ZTvhsTcPtWiu2uYR5GedJuL6D4tmLBrOpJ/SNO8/qRXZLrZDYUrtuvIrLNhnuF1JCmOyDAABE6Tzg0bicJZJSdDmkQIMjlPwqIfTMLbyXrIyjMFuLldYMGM6n2gZ9rkYqaxjHZACpBgakR2RFL1E4PTa7dvyaOmjkWpxff39dgfowgvYxhcUsFDMZJjcqAwB79qesJh1ssAgARzERqrwWBDb5WAIgnQwRVF0W4MLbXbgVR1mXUAyYDGCZ1jNypluL7H76+/tE+4VXE01sZM0XGTvkMt60QooMNvRNtuVMSYUG0quZ1JLRvt3xRN+5CE+FC3hlWPAA+6n7AXIBibXWIy5mQOCMwMFTG4J007jpuKT+DYhbOIuW3cSwt2wy6g5Tkza/UBKz3A04LgblxgRlNtTJUn2mHeO4UidLsALV4kEAte7A77b2rhOnMBwRUJtrcrHfYbG4Pngszg8wpUCRvIcsd57vtrX0ZV0tt2lOqMACZ312bTlRDY4hFLcwssNYlRqfU1UYmWPiI18p+yi35ASNYoq4ZTzHnE8vNTDelJgxQzHlBCj+UsoE/y798Gmixi8xkk6yCTvP+s/KvP8diDbdrbZZBIbL37EnnJ3I8aw9RHXTPb+l5nj1Qv9/aGC1xoWmAI7JiR3E/WHdvtTGjV5xhbud1Wd2UemYD5V6Y1rUnzqcE0qF+oOMpqS57mBqytKNK3FUPONGqjpaCcBio/wCE3ukE/AGrW4YBOsAE6CdBqYA30G1IXSfpjZv4N7dtXJuZQGBELqH7UagwNViPHSnhFyewknS3FboigPEMKCJHWqY8pYfECqvGghrgO4a4D5hmn4iiuC4o2sVZcCSt1NNplspHqGNQY8sXuFxDFnzA8mLMWBHgflXofcYvtPTcVwjLbytBQpbBHccoBM+Y9DNGEKoQqey3OZ1rm7inu2lYjK1y2pKxqMygkeG/xqvwWJAt5TMTIgEkHYiB5fCvPu1Xkbap+4xodKU+nDdqwP3z8UFMGFvaQfiCPnSz01ebtkdyt8XH3U2LxIGTws9qYmZnSe4fM12j/jb3VEsTrPmfxpUqz5+RrURJVbxobifEuqQHcsco7gYnX02AqbKeRA8x+JqO/b7PbQOveBMea8vP41zuthotJpsS8fxnOzL1mQIpe9dlWFsbBBmlTcPiDHdUOE6VWrxyrJG4ZgZPKY391NOO4Hh75OZI5QpCqfMKN9edJvHOgowp66zJs5lzJJDW5P1WGhRjptIJFZXhZuXUQ8hu4djwqBCBlUQCDOnj3+dWkZikHYk/0sPtFJY6tLytadmtsIKt7SNoSrbA76Hz7qZ+H3l0WcrKZE6gqQYHhvHdpVMM2paJEM8E1riWOapUvRQF252ocbA+OpaAR37beNDXMYyHLHfG8ayQNdlO3pFaaMtltcx1tsq9YmpEywB8gDuaLuqG3G+lJXDuJN1oFy2UBIBygETuCczE7d2tMdjH9Xv2lMwefrVMkVGqEg3IMsvkAXmD851+VJ3Tfh3W2VurvZuFj42zmU+4sG99MbcTDBjouUMQO8gaa+dB8P8AylqDBjsMCRqCNdOcgms8t1RZbbg+NH5FR4W/7QKDC/Z7o1o7F2yUjuBH+XT7KWekXELtpB1ZChgAWiSDtpOgga7GlboZID6Q4h8OoyhYzBCxBMDTKQJ5gRrzpCx+Ma5cZ21djqdttBtpt8qsMZ0kfEA2s5ZVlpO7ZWWJae2NyJ8Kpc1Qkb+mXJa9H7WbE2QT9dfDbX7K9SnSvPOheFLYm20aAnlGynadz4V6G66fj8RUrG6lO1fkYBW5rQFY1AynJpe4l0Zwzks+GQnmyjIfH2CJpiJ/H4FQNBBiutrgFXyId7olYVwVDQCDGYgiCDz3pexV57mJm/bOZ7is0qQPaA7ojKIr067hhQr4ODVI5mudxXjT42OH4iM2xjlrHwNVWMxAF8EaB/nz+w/5qtr9gTQfEuHhl0MMNVM7EaipwkospKOpUWC3ARNKfTBvzi34Wx/c33Vd8JxwKwx+/uiPMEUv9K3BxQjYIvzY1oxxqZCbuB7wB5e+u1NRj0rvPWmiZIK2KjFwVuR5VwDm5YU8tRzBgjyP2GozbDqyPqCCreR+sBy7/MVPmobFgjtjcbjvXw8RXBF3j/CCn5VQI061QNmXsl18O0CfBp5VxhMYCFY7Lo3flMajyiaZSQ0EHx2B5RrzKkGD5VV3eCKGOUsgM6ABl13y6iBWfLjk3qiaMU4qOmQULgW4JaeySp5RI++hMbZN4w7MGQtkKmCxOykbEHQjmDtzqazhzZtEsq3IIAZSZyzAEHYDXQaGaMtBVIbISdJ7MkAjYwCQPlHlWpO0rMklpsXsd0YvmAj3WA59YRrsRqY9aMwPAcWigdYrA65WOYD+aJPpTIGB3I+Xzrs3AN4FDtQfUVlds72SoLHTQwIBBME7VVcOxwVnVyMpMEnuB2HeT7PkTTIuCz3wQRroYP7XPnXnFziqOuZJBZnVRudGZcw8NPSay5XoWryNnT4XnyLHHljnwPG9bbuKdHV7gI8CSyn1Uj3Up9OscqC0HMSLhA1MnKIGm1RcEx7WsV3qUCtB/VPZPmu3rVd0v4rbxdxoEBdAPFZzMGjcsaniya4K+TX13SvpszVbc/v4FDAXMmvPKV94ipUY8jVta6JWdM166s8oUn5VZ2egFiAetvH1UfZTSnElGdb0U/Ccc9q4rKdAQSO+OXun316jbxIcZl2nz9POljB9DsKhEozkEe2zH+nQUzeUDyEVBtXsNlyKaV8kmfWK3NR5qyaBA6Y1w538Y+2smo7j6j1++uAcGuCgNbzitA0Djb2QTQj4cRFHBqicjN4VzChWx/DlF3UHK/MGCGA5HxG48BVBxuyFvwCzCF1YydddTTnx5kFolmywRlPINuJ8NNaUMaqXbufrrazl0Ic6gAcl2rVgbv0JZkq9T3TDYkExt4UWbdAYyz9YAKRz5HzG3rXS3zWqyVBRtmul7jrUSBj31J1kc5ogN5Ty91YDFbDzWnsqZ5eX3GuOB2w7J7IldxG6+Ecx4iu7d4ERv8wfEVhLpzVh4GD/AJT9lTArc30Pfz9/P1rjiELAI0193uI+2p4XTQaazznnrXP0dhtH3+YqJeHrmk6eBLGP3RO3gaIHuStJIO0HaRz591auXeyQVK9xJ0k9zTp5V39GA1UgEfsj51nUSCGIIO4igcLvF3Kobkx1YYnvGUFoPjI0NeT8GvHqE/ZBE95Jn7flXs2KwgCMG1AVlP7SQSJ8Y0ryTh5t20Nt7dxsoAUrAE7kliY3gbHasmeNxaPS+n5Hjzxmk3V8K3uqIOLXITcgkMBGk6GqrBi4ygGAoiTrqB8qsOMxkTwPzE/9PxqHCLMLPh6VHBtjNP1aWvqn6Uv9FtwiyXbMxPhTZaswKA4ThQFFW5EUkt2YuNjSWttfhUgXUev2d1YnpXUa8ogd/fP3VwGdZD+B91ZlisLHuHv190Vv8fg1wDmI7qjf8an31ITXOlE4iKeFRsKIIqNh+PnQoBEDrzrVyustaIrgih01a4zWbQUi2+rMATrMEGNoUk60PxBbT3ilq2hIy9tmyKBAgFiQTpAIA5VY9Mrl1UTIX6slusCCWbsjKsATlPan0rXA7lu3h0DFFYiXGae0fBucAA1pjKoJolJXJo9gu+wfKo8LtWVlaSR3fqIVlZTAOrW9TvWVlcAGuVwvOsrK4IQldvyrKyuZyI7W58zRYrKyixUAcS9i7+4/9hryZtx+OdZWV53Wdj3/AKN4p+wFxj2V/e/6TWcO9setZWUMX9sj9Q/yH8DngNh+O+rDv9K1WUhlfJtPaP47675nyrKyihWdVpt/dW6yiAjetHYeVZWUEcabl6VxzP45VlZRAcnn5msbn+O+tVlBnEfMeRoW7v8AzfbWVlch3wf/2Q=="/>
          <p:cNvSpPr>
            <a:spLocks noChangeAspect="1" noChangeArrowheads="1"/>
          </p:cNvSpPr>
          <p:nvPr/>
        </p:nvSpPr>
        <p:spPr bwMode="auto">
          <a:xfrm>
            <a:off x="633413" y="-274638"/>
            <a:ext cx="2286000" cy="15335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sp>
        <p:nvSpPr>
          <p:cNvPr id="14348" name="AutoShape 19" descr="data:image/jpeg;base64,/9j/4AAQSkZJRgABAQAAAQABAAD/2wCEAAkGBhQSERUUExQVFRUWFxYXFxcXFxcXGBoZGBgYGRYWGBcYHiYeFxojGRgXHy8gIycqLC0sFx4xNTAqNSYrLCkBCQoKDgwOGg8PGiwkHyQsLCosLCwsLCwsLCwpLCkpLC8sLCwsLCwsLCksLCwsLCwpLCwsLCwsLCwsLCwsLCwsLP/AABEIAMIBAwMBIgACEQEDEQH/xAAcAAACAgMBAQAAAAAAAAAAAAAEBQMGAAECBwj/xABHEAACAQIEAwYCBQoEBAYDAAABAhEAAwQSITEFQVEGEyJhcYEykUKhscHRBxQjUmJygrLh8BUzkvEWJDTCJUNTY6LSk7PD/8QAGgEAAwEBAQEAAAAAAAAAAAAAAgMEAQAFBv/EACoRAAICAgIBAwQBBQEAAAAAAAABAhEDIRIxQRMiMgRRYXGRIzNCQ7EU/9oADAMBAAIRAxEAPwDhVou2NB6UOBRS7V52PyOZ0BTXsiP+bT+P+VqWCmnZNf8Am7Z/e/kanQ+aBfR6JWVusiqxZqqd21eMJeP7v861cZqjdond8NekaF0yqBrlzrv1JgmtoJCLC44XJj6gwHzIqciisLgBHwAewmjL3B4+kvzpGRKOzUmxdbNSAVI2Dj6QmhzjFUw3zER9dAsiZzROqVIEqNMcp2DH5V1bx6kwqknkBqfkKOziUW66Fuob3EQnxKV/eMfbUR43b6r/AKxXckcGBK6C0uPH7f6yf61qdOIgiQAR1B0ruSOC8tZFQDGH9Wu0uuRIQkda5OziSKyKGv4/J8cLufEQNt96h/xxMqvK5GJCtOhI3APMius4PK0Pet1GOMqVzCMsEzOkDczW7WMFw9APr5fdQ+ojjdq3pUmwmiEtA7VxiuGC4NGYFeUqFliBLFtPhzAAmNTvWQfNmPSEXaTi62hlXu7haCXEschUFkEiF1B8zPPWp+zfaZ0YuEUwDKj4ipOaANgBuMu0nqalxXYcjO7smRgCssT4SRoAI2Ugb6+dR8a4W+HZW/zFZTDBPC3hYlt4gKVEayR5VU1LpEzvsvVrtBaZlBzZtNRMTzE7HUjT9oUZh2DOxDQBBAEDU7lhE8xv1rzS1xhrls2z8IClgEUACdfhUa8ttMoHKDa8O4Fi33ZYsStx1AUO5bNkE7IJ5kbLXJBKVlOxa+JuWp9aGYUXix4jpGp06a7UKwpEu2OoKy1lbArdTWELBRiioVXWpxQxDZsU17Kf9Vb/AIv5WpUBTbsl/wBVb/i/kamQfvRng9CrYNZFaq0UQ414Q+cL/qIUfWaF/wAMXz+ZrribyqAazdtTGvwuGP8AKaInStaOvYBi0s28uafEYHiP3mo8Vw5BDKo1mTPTTfn/ALV5h2y4jdGKeXJynwsCCD+oNBECCMu0zXovZPFi9gbEMQwTxCAG0JBMawJ1HkandTizVJ2JeMIFn++fP2+6ltnsn+eWn8eTu3AUb5vB8xBYesGn3HrZH0j7wapuE4xle53mYDx5cpKmVIUxyIYD2gxU+GlK2MyPWi1XOCLhrZu2iMiWbUAIWLFTBffUlcoA9OlULHYnu77d0zDKxgmZ05DXUQd9fendrtPdhntvkM5Vt5hlkk5tDGUagzrrPnCXH8LF29c7pw6eES4GZiSoZhzBJmW2n1FUuXLoQ0axmMNxvG7HKHkmHltRmXRRlkjn9IkUbwLs3+d2nyN+mtusAiBlO76gEjQwvKPOueFdklxDPFwraDDIzIQxlspGUmBoW3JPgHWvRzwG2cRbvq5C21KqqmFJOaWYjf4tuoooRbVsyjzLivYrFC9dVLZdRcgERJDaq3kDGp2BkVbcBxPuu6sdybp7vKCoySfPvYGktJUkaGroH1gx69RQ1hxkSYkKI9hrHt9tMUEjVoVW7OIAEWbQgCQ14nXnEWzA350s4x2kNkMlxAjSDKsGUeINzCnadp3NWHHcRRVMtEyAV8Rny6kVQuNYW1Yu5rjd9buAgKYIABjedwsEkAEkmhm6WjrFXEsZ+eXWESXIgaAgZgfDrHWRvv1im3E+yxs4dCTnCJuP13ksYJ0Gw/s1jYuyyhQltLaIXMWwSwXQLnHiE7/bS/FcWfu1RYyHUAFiR1UMTmIj7YpHqRW7MoO4OFZO7IDKUK7wBJ+IiCecUwwGHuLBf6SiANQpBIhWEyoGWD+yaqq8TIJgRlImNIg6bdCAfL2o3hXF82Jtouks40JACZZCgac1GscvM0lK1sKOmXzC2p5R7f3NKeP8dbDt3YQNnSTmAiZIBA56ZgekyKeYW0Kr/aHjBt3zbjwgMhJVXJF0LlEsdPEQPx2qjG1GNvRuQU3cRek94HZAluM7lQoYg54mNSABMLBHQQ1Tj6PYW2Qt1CbfgzksndkzH7REDTTc0mwPFL91zduKLgAjxKpgfo1GURBMAQegNWe3xhTdS2baZBq8hGhpKL4SBp9kjqKZDJC3vYtIUcO4raUXHcSbhJUZiB4h+oBBieka+dPeHcVRnLMmRNNApzEtpmZiCAdNxJH62pNV3uQz5k7pEt5pgBSdSMxPmSQOgHKai4jj3Tu8zBlYq7qGJCsFEA6kGJP+1a8jh+UbSQViyMzEaCTAmefXnQbNO1EXHzb6zr99RNSbttjQjJ5n6qyuhWVKaBgVPlqFaJo4LQTNAUTwVst1SBO+mvQ9CDUAFE8Gw+e6q9Z+wmt6kmciyniD/qD/AEt/965/PH/UH+j8WrR4Cev21n/D/p9dN9Rne37AfEcYy91+jXxXDyA2RjO/SalzNHPn9KN/Q1xi+CDvLK6f+a23RVX/ALqITgC+XyrnklRycfsVPiXCCmdyQRKhVGVpEqWnkJOYeU077HcYu3cU6uIC22hYXTxKACVA1Ammn/Dy6eW3yj76k7PdnVw7uysTmnffUgx6TPzoIt2Y68A3HqpOO4SzMzZwYkhSwB1Y6Cesn5VeOO0stcDQjxGM4nXbU8iIjcUqKC15Kjc4SiAF3TxbQfhJK6aaT4uemlRpwFWaFvopM7hgd9th4pG07EGrZe7K21tgXHLiPIAwSdd/omAfKt3sDhtC7XAQM4kmQAZzeHbUz703lRmhfFy0oHeC4gAEa5lidQBo8Zj5+tH2+IErPerHWXoHjeJS2FNpnublohsoBEyCs8j56UKMFdvBpRVbd7eqs3RhuAw8Wu3hPMQN5yZvNWF43i9zJNt8xHQvy6a1WjxK9cOXMzDKNCTpG4APPXnROAVrF/xrcK5fEuXxroTqs6jQeLn5bUx/xyypZSjZlYgiVBEkkAyeQifQ9KFuT7Acr70KeH4e4x/SMyiDBkgrodBHmIjzo/F4FO5yM4Ij4spmdydeZAPypvfdDZ7y2M0kDw+KPM5ToNKR2cSzwrFQrGBJBJMgDc+ETJ2+j510XJGWkZieE24Cm5psND8/X8TQN3grAOUYOxAIMEDQnnsDrXOLW/duQi6klZ0Xb1/rzrTYu9aPiQ+ES0CdDG55akievWDQJvwkDyX2AFxTZtil1TI03gaqV0kmDyPqaM7JpmxdthJ+JiTyBVgN9ZM0yu4JMVYzL4L6ZSgJ1kgMonoZHoT60r7ICcZaMnXMT/8AjanJqUW0EqPV8IKqfbLKty8+SWCrDebKoFXDDiqT29QfnGp/9GBJ01kmPQH51qbUNIyT2cYLiE24S2ICqNjBI8O8a6g12+IGYghUlSMxDHKWjXKATuZ0mleI4wveabKPDoPLeCYG+3lvRGDvI6wUzPmATKxklhMiDExBOnLlWY7fuaF8we5gmnQCdQFAJzBdhrrrp7zWHCC4YdiWjKFgkrB2JHQax1maK4h31ghlysraKSYYnwnUAklgInYa+dJsVibxclywuN4ixmSNYiN9K2uN8jG0WbJoPao2FSKfCPQfZUdwxvXRHBKrpWVUsV2sYOQo8I0Fbpfph8GWBaJAoZaLFbAxmoo3gTlbylRJ8Wn8JoM0y7Mr/wAwno38prUvcjCyfntz/wBP7a1+d3f1B9dM5oHH45bWpksdh9/lTnGglJPSQvvXbpvKcm1txsfpNb8v2amGJujcAUm4xxS4t1eUrAAPVhzPmOhrVhbu5UxuTHLnyFAxij+hyOIPtK/VRvD7jknNERyjeRVVxuNYugQTOaR/pP8AfrTvs9bcM2dY8HTnIrLOkqXgh44K5w5ulABtETp0Eaz0ih+0nEAhIgzpHKZnX0Ea0uTj9slQzukeAHNCneSY1Ukc91031pWPyC7SsC41jL63ktGfFHggsBpAMdNfmeg1A7WcNv8AfwuZ2fWFBOhEEwJiGXy3FWThfFrd681xVBChVdmEACCSwGpObRRJ3UA7imWA7SWHfJbBEltlicsaiBr/AENMUUxTdlMTs7i7VpZlWlgYdZgkNAKtO/vRfCGxHcl7jupUZVGneOoE/Sknc6Ac+c1aeL41QqNIy5gZmNNNj8vnVa4nixdzXCFKEBeY0+/UDbz60bSRsU/BCbZvkObjgoCyt3hDAZQx+HntIgidN6SYuyCj+M6u3xwSWaVMnqYjz+umCYckKEQAZSpMAMRA3YTzA1oS5bNtzIDqx2gaCGOg8h9tKlsKUJeRnwzVbYZmQiIDbMQAogga7Np5+Wk+I4VJUmNAV8oJVidB1UH0mkbvlmJIbcbyG1Vh0jUe1dLxl8wFwlsreFyw1ADAa6agFtZ1rVJVZkrjpnfEMMfjR85DfDI1BGYMPKDuPKjcRcY4UHKwIZkUMVMqdRJ00g/FoCR6Uixl+0ytDEZmIhST5gy2y6nzP11BwzijJcCs7d2ISGnJlDEkfsyST5b0L+9CrfgdYNlz93oMzauonU7KCAR8crMAbxypX2Ww5TiIQ7q91THkHprYwp7xWVlh5aQQ0gKMoIWckErLcjNL+BSOLeJSCSx+domeUgmelDhhxUjodnqdhB0ql9vcS634n9EVSROk+KZWddF/uRV2selUL8oNw/nIUsQptKSuaAY7zWI1/pFUQvi6NyFc4jiUbKUXXKAYgSevTr09BXGHw5GV9to6xpB31P4Gu3sywKrK6CImOWpAPIT70PjsNf8ACoDEHMwgE5Z3Omuuny0pajK+KE0MeJm7cGb6AymZA1JA0X6Xv1rV7PlAYx4TMrlIUnQgxtBknmGHsuUtZuAkyQBmVgZ8SgajlCkDlt85r7lXKtOUa6HcbrPz50qcZHUW62sKv7o+yknabGlLeWdW0gdKdK8Ww7QPCCT7SaoXFuIm9cJ5DQelULUSzHHkwLJWqlC1lDZbRf1osUGhmjRWRRAzIpn2b/z09G/lNLhTHs5/nr/F/KaOPyM8FzmhsXgluCHEiZ/rU81ommtJoBOim3MABiB4j4RIHqzgA+mWm1zGEqRI1BFVLtgoui8i6nwCPNbjz9tV7g3D2CRctBTPPLtA1H970C6oe5L7F3swLik3V0kgaempJPnVn4TjM5YZlMDYEdfKvMV4cP1F36LTrsvje4TFXIAK2hEAbloUeepFDaqrCfuV0cccf84xrqrHIogkfs7gfxGKhv8AZ1bwfuYe5bg5JgqsSQAdDrEHnm1rvs1Ym27nckLP/wAjv6igP8V7rE3ERmVnbxajXLLRtOwiPOaVFUtgZdtRFOD4m9i+4VwNGV2GbxAEyojaSBr6VY+ymBFy89zMc6s5YqYAmO7I6hhmGm3XWkfGpvOubKNIzaKdTAk+mkmrmnFreFwtvMRmS3bBUMpaYAytB59RPWjgxTXF0BdpuD3blu33ZGVEBiTMtlA8jsx+QqnNgbzFwuhUGVaBEQcok/FBGlMsd2ldofUQFhQRoV1HLprJ6mhVwF++8oGcFj4tBJmC3iOlY9vRgWuMuDDhA6sVWCATOpJOvPTJrHM+dA3BcUhmbX4cscuuuv6o1qC/auYe4BcGUn4eh6kMDqNPkahXEkweZI+7l5ffS2n5DhcpUhjdYxI0HTprOnvrUTFSzEmQRMTzjXU6TMx61xbvAjKDI09j03MmieHYXvLgQgRMGRqCASCp5mcg6eIe4xi26Kszi4JsGe4QMwUDMZ057idRpvy8qe4TE4S0oN1rcZdmVWOdY2JB3UjTlFc8exdpXsqDlEIykbASW8MHQwT9VUntIBiMUgVmKG2DqZ+k2aI6mqoxUd3+yJRb6HfGOM4PPOHbIx0Jt6LEbFRHzAovstYDY23cmc2YhgQQw7tgSANtY09dKTYfs3ZIhl06kmfnU3ZPiCYTGCy5hc4CHycED6yPmaJSjNNoZPFLHtns1kVRfyhlvzhAFBUooPmWLQJGojLy5Ejyq92VqgflLIF9SY/y19dS+o5aajXmwoE6gKy9FQtMwOj6MBOXWM0iI5mPtoziNpWW2FO4JYDbRtI0kTEz6aCgLQlh4QdtJG+aJP4fdRveJByiI94A+ylSvsL6fGpO30iO+QNTCg5dBoDAAHrtTLC8Ma6mgZhld0GgJJB8tVzZY96XNBYZ1PhykGRzEiDBI846GjbXH2tKGXQC3kWddz09R9VMhxT9x2WXOVRRz2n4sci2gdcq5+WsfDVZtLXV64XJYmSdSa6tLQyZ6GOHFUSBKyu4rKXYwuGEuSJ5U0FUzhnESpq14TFhgNddqeqaIckWmFUf2fH6df4v5TQQFHcC/wA5ff7DRR+Qp9FnxWOS2JYx06nyAqv9oO13dWWZV8RkLJ1mYEgabQ0TsRMTTDiuLZSdctsIWdhoRrvMGIEwBqTzAGvn3bK26W1uMW1yqAzElVyscxUsSpYwcvLLuayTfgGNuSRXfz57jS7MTM7084feIIBZiOlVZLROgMUwwsnMne5SNc28RuP9ulKi9nqcFx6LJdteKP7jrWrtyMPejTM1r5ZifuoV8UB4S0uFAnrzJ+z51pGPc3gzDTuyBOpIdgfDy8JnpRSd3RHHVfv/AIR4jt+LFtLNu1mfUsZ0JJOwGp0ik2G4k968c1vLcuMCvSegmhsRhSlwtoJURPrr9UUz4UuZsxytlYMumnv1FcpJaaCli5W0WK3hGukLbKhjrDEgHLrrGkAldIk8vJ1xPsd+dol4s1u8yqWDyQDAkEbiNRQ3Bbpw7SymbiAoNAIzQJJ2J5ASecV1ifyim24V7QXxQ+rEqMxBBEfFAJHWtjXHYjK0pMQt2XuWEDXGDZ7hSBOi+Id57iQQevpU54wxZspgDaDy5VOnEFvtIc6l43HhbYfIwQNKQtahxI11BmflQSk10Pw44vY146/f4SNmttnVomQ0gg69QPKq+MJ3eU6zlz5Ty5ADp921WThwAsMqgLOZD4eRjp8xSDHHOXI2LKo32DAcv71opS5JI2OPjOUiLs9GX3M+Zoy9cuW71tk+mSo1OVmDDQn6J1WQdIA5UHwNMihen4k0XxLFFLTAZ4N7vAw1ykWzLeRLNb5/Rocb97OyR/pL8AdjiBz6uCDpAE/s6ZZI5f7aUowODYYh83Q5T9GJ0A8o5U84Rbt3Gu5Fl1ACsA2WC8ltfhMA6nWieNEo9oomacoeBrGwPU/0FPauDEYX7lZFw7h7XcyliIIMgARyPlT5OCYcOrsguONAza+e231ULeurYU5dAdTStuPT8Bn1G1Kj7EPm3kdI9DwvEJ1zeW+1Ku1/CLmJh7bAwoVk01ysSNfeP96reFxLkRmjWab8L4ncW4EaDI0PL3pykpqhOTC0tg3Za9awqi4U7y6W0EkZF1BHXMfKk/DWXO2YDLJlTOqzqPlpTbipCM0wNSY9fKkeCeD71PJ06H48dRCON4RRfud0fACmTckrlGX5RE+VJcdimYhSxIXQa/OOgmmOJvgWQSxzwoAjy118tqTCil3YODHT5MyKmt1Gakt0tlZMBWURawpIBrKEzkiLFgLdiAswwAmBmExz2p7wu9mKL5gz6UpxwDYh+cED5CmeAuhCNNBrpTE9k+3EtNF8GP6Vff7DS/DYtXGlGcPuhXDMcoEkk7AQZNUeUS1XYz7UYm0uHZbpAW5lVuuWQWOnRQfKYryTtP2mN4/DAaOoESdSScztB1ZtyDGkUN2k7QtiLzEM3dyQgJJMT8Rnmd/KY5VuzbQrbVxnCEk+c7r6bfKmzhGEU59szHCU5WvBxhL4J1ovCYcmdR6+XSZ+6puIcHWFuWRAMkgax7dBzodMMRbctp4WG/kdakUdnpqXtNi+TcJUZpMDQnQACPU1bOGYe3bs32cZiFCk7klogCdgP6157hsUVKwSGHwn05VdOx3FxdN228RCypG8TIjnXoZfpHBXB6PLjlpvl5A7mIF3RlAnpRvBeEMcQoX/ACpDEnmmxUxzmR7TU+LwCMDkUKdxGg9Kn7N8RI0EGdQKkhCprkVSmnjfANxVu+ZNu/m7tlKC4BIgkD9JoYyu2++g86ovEr1x3d7jfCwQhjJOUxAI0gAEbj3q+3uIqJMAMCRHU6EDTzO48qo1822cKurDcFmIzbuwIjWNTrI6naiyxino8/fkY9kuHls110yqfgbWTLLIGviEA6nzrMfdc3mDiCGOXzWfCflFW+zaAUKNAAAB5AQIrl8Mr7gGOo+yslh5LRbiycCLs7hFuJcBBK5RBmDJOoB6wPspfxfsuLdh7ll2KrGdWiQsjWREiQAdOdWXAkKMogDoNBUljDq5a248FxCGHkRr9U0fox415BeV8rPOXw/d3mA0AII9DqPqq54DBYTuE7xvG5DNmRLqAqcsBW+ElY1/GueN8AD+E+G4kqG5acj1H40gFm5bOV9PsPodjUzi8crKU1kjRdnwuDtL+itW2BgnJ4AeQkJB6z00jeq9xbBq0ZbVtfGGaM05NdPETGvTehcJfIJM8h/MPwpljrbNblNGygDly/GqI1KBPXGVIqvGL+86+X49KS2WRZZiRpIAUmjrpzkBZk79M3WmJwoOjCZ0B5jz/pUveiqEOKBMHxGUJgEATMRtTjheNF1lMAFTsCDry2pJhMN3TurfSB210nQ+W0+9H4fLbzELHhI08MzsfX+tHDRmRNoh45jM91yNtvkNfrmgsFbl1WQJMSdAPMmo71wlBc3DGB576+mlRLd+lyA8hr6ClzTcrYUa46Ju1eKtPfYWVyoNIkmT9I67SeXKla1GzSZqdVrZMKCpUczU1oa1EyURgV8VA+g/yWXBYQZF9K3Wjj0TwloI9aym8Dzm5WV+zczOzdST9dM7KzptOnzpVglprYoF2VeA3hmIKOymSVkbwCf1q12z4mbeFyqYN05f4QJb7h71xxVit5X5Oin5aGge1eEN2wtwSTakkeTRJ9oH11Ria5JPwTTVrkU6wCzgeh+W9P7CafbSfB2ufM0RxDGlUCLu3xenT3+6iy/1ciQ3G/Tg2EYjjL/DbPhB16mPLp9tTvi89ptYMGR+FIFLfrVMrt1n1Ar0n9NCUUop68k6zTTv7hF+0DI0B0K+saj51nC+JG1dLExzMnpuNfeo7gLbx7VBibDAgHUnnzPT3qrL7fcSKN+1l5bjKPYdlImIidfFpqPeoeyWHy31LXHICkAGDEjy3qv8PwTqQGPnHIVZuzluLpMAwOe1eLKUZZUo9F6g4Y25dkfFrwXEXCP1gT6kTt0iPlSbHMiXCVzaksY1jONI6iPr051a+PYW3cVrmZVdF1WdGBIAg8zJ28zVQxLNoVViGQqYBOx5jykH2pM4uE3Ypvni/R6bg3DAHqAfmJqC9iyMwGjCeU7c/lSfgHHz3dsBASqqpkkNKiD9lNrLq5J67jpT1O/ia4urN4PG51Vp158tRofrmm+CQ90zAjwsJ6w4IkeU6e9LLOHRRAA58ydzP2musarLhrvd+DSTGhOUh4/+P105vQpRd7HHFrwchxBJ0I9AIb7v4fOgGE6ET660D2WxPe4e4pk3LZ7yZJLIYDCDtEKdPOjO+25/70qL5Kx0lxdEXE+GottWVYY6nz1jb7qF/OgtrMzCE3PpyjnrTjj+ITIhDD/L8a8lMk6k89aoPE8cb7QuiDYdfM0uc1APHFzI7N4G4WyjUkgDlJJimWMxaoupHlP96ml9jCmNI011206mkF7EOzMX+IGCOnl9VSwumyxpN0Pf8QzmVOwjbfyqReHvdtr4oXZonNP6v7OnOk9i45tMywIB+dW3s5Y7sMWEhht/3fOPnT8KuWxOd1GkDYjgwa2EnKFMiB0EAUm41Y7pYB3Pv5+1X6/g7ZGZQYIJBnbTaqB2tur3sKZAA18zqaqzqPG62SfTufLjehKlEpQ1uiFavPkemiQLTTgmEzPqNADP4UsR+tNBiu6sEjd2yz5ASftoYq2BldRpA2JJV2VW0B056dJ8q1QisTrWUzl+BasKw1uKYJtQOGPI7jQ+1FzSwgni+MUpaGuZZ+Wn9KnwVwEQdQRB9DpSviZHhA3G/uK7wGIy6GjbqTFxXtEbYYrcZOYJB+dJcViM1wsNuXoNqsnaq8EgpvcUg+WWAfcgj5GqsoqrDF/ITmleiYXDyqVLrdB9dQoamVq9XFJvyIZMhnkB7mmFsQmbchtJ/vzpfa3pi/wejf8AaKbm+NfcRLT0GWbofWQDzBNcYjEx8J0B1jYn7xypYWipbTyvvXn4sEYT5IfkzynDiNb1wGwefdsrj0B1H+kmhVxLthpQKpDgknkrKc3qCcvyFdYTVWHIqw+o1Dwa8j22tzoywZ6wSsfIfKl/WJOSkD9NG1JDDg+LkqZkiJ3jX15Va7I1NVLgNsfmrtB0uAa76KPq1q528I4tJdI8LgCehgHXpI1HvUmNcZUV/wCtBFkj0ox3/RkCCW0kgfVS22aKVveOVWronYl4bjhhMT3iFXQM1u4gYaTIZCN11+ymuPxa2hmJhYkHqDqoHny9jXnfa/DPY4nccqT3p71f2lubkej5x/DRGJxj3cqFmKqABJ08/TnUcpem2kUxj6qth+L4q19tdE5L+PWpLKdKAspFPcBhfAznloPWP9qnSeSRRJqEdG3sFFBHMeL58vroLifBQE71NRoG9NgfsFP8RZ2H7I++hMM0SjCQZBB2IPKrHjVUSRyNOypYXBlnW0pjOYPkOZ9hNeltZGUmNckfWT+FVrh3Bu7xDPuuXwH946z5gAg+tWiwdCPQfdXYItdm/UTUmqF/DsRKlDzGlebcWJ715/WI+Rr0a0uW7Hn9tU3tZw7JeYj4WMj15iizbj+jML91CK21TC+BXFuyOlFWbajkKibRdtGrRYnRGPtVkwuAW5Yy3FIIaRyIMbilVnHhan/4lI0UA+v4UWOuwHjyZdRRImDUCATp6fhWUAeJk8hW6P2m/wDiz/dfyF4jC+IsOe49Of8AfSubKksBWYVblwwqmOuw+dP+H8OVVkiWO5+4UMYWyeWRRQn/AMGuNJIAGpma4xfD+6svdYiFGgg6yQB6amrObM6E6dKQ8cvl1vWdAMpMxOiqH6iNo96Y8cF2KWSb6KHjsWbjSfaNgKGitzyrAasSXSFfs6SpkqFRRFsVVhRj6D+HYeT6a10LBRSDzYt8wKlwDADXbnUvFAAFjz9Pat+obWSK/DFQ3Gbf4Fl41Lhz4B/fWobwqcMSi6AeFdvSAfU70C7B8DHAjw+rAexBo2z2Py84pfYMWwf2x9Qr0PD4bOAQCZE6Ck/UxumFidNldwuIsYNe7ussmXAYNGoyqdOhEx5U4wHaGybVwJcL2gFBDM8Bu67zwgiQQ1u4JE6ON4qm/lFtxiUH/tL/ADPVQJqSkVRlSPTD2ywg/wDNJH7jn/tFDYr8odoDLaR3YxBbwrv7k152amwWtxfUUzkDVlt45xR8RdW5dK5raBFAEBVbxgDrqX1ND4f/AGpfjMRNxo3KQP3lAYD5gr/FTm/h+6uPbXxBXKzpOmoOnUQfepMyfZZikl7QjCJO5/pVhtt+iC/rMPkNf79aSJaygc9Pmf6U2wxhkU/R3PmTLfXp7U3DHirE5ZcmNcTb0X9376CxeHM5h5Gm1xZPkFNRPa8I9xVDROmC4O/ybbf0NMcNsZ56/XQAsg+o++ihciPT762JjOMakOppf2gwIuIQfSeh3BpjdcMIPXSuMQJX0rGrOTo8xZSpgjUb10HrXGOIKcVcSIynKD1I3n3qB3qGcKdHpQyKSOnuSawPUQasJrqLYy4rRJ3laqOayio71WeqC0PYVFzPqftrbu0REa1zdMO37zfaatns+cidhqrXGvD+dPz7vIPdRm+oirAXqv8AHkzJfE/QmPRQfupEhsXVlBNcBta7rXd0xSaOJAKmRxQwXSp1UCfanr6jj0jgm3iPFHIfeNaZ4xALNkDMWh807Tm0y+wn3pPh2/S/L7q9F4XaBsID0I+sg0p5ZOXJ7BpVSKS2HBESBuSTsANZNdWsOxt5srRlBkgxG1NuyuHC4uHEhM8jqRIH11c7+IBS6oQHvEdNeWYEaVyzy26CniSpWUvhHDHvqEtxmBJMmNIir3g7/coqMTIUBoMiQADBG/vVR7GqYcjyH1mrL+bE0Es0siMeOOOWilflFxQuYm2QIi0B1+m5++qdc3q3flBs5b9rzt/9zVU7w1oUH4I2OlTYU+L0n7Kjcae9SYXc+hrTl2TXLxz5uc5vvq7dtcOmTBY5Boe7V45gAMk9SArrJ6CqM661632f7O3L/A7tq/bdHTM9oOpBYJF1dDqBOZZPWsujZCor4pOwrkXdZ863cb66iFCciw4TG6UUbunvSPDPp60wt3NKchbNC5BJojEmRQNweGd9f79+VTWnmQeXLWYkiddOXKs5pS4jfSk4c/ByLlTq9CgwJjl/Wt2sSSswND5xy5++3lWuaj2ZDFKauK/H8nknGGnEXj/7tz+c08bhzfm1q9vmBnyIJA+YFKeLWAWuXPFmN91iBG7Exz0lRr1q48NuThhYdfhQCRqNdaRknG9jsWHIpVFX+irTWprdxIJHQxXE0BdZuayuZrK6gLPZEUncCk3eyWI/Wb+Y0x4ljBbw924D8FtyD55Tl95ikOBuSgq6fZ4kQ3NSzGLLuOTLB9wQZ68qNe6AKQ8T4kCfAfekSHwTk9FLGlSLWYm3Dkef26/fWJWI1qmby61HauydaKihcPzNcYS2D45869O4aALCEkAZZJPLck15eh1FXjFC62FRUBMxIBAJXWRryrkzGccExAOMuN9BycrddYHzq4KlVDhXDCsOwggyqgzr1MaE09d75XwafKa1UkdN2wPse5L3w2US7HTyY/VqataWIqn9neCXvzkFrZSXJLsLZBUmTv4pPlXplvgRYTP1ChTVGz27POu3PZW/iXtNZUNlUgjMoO8jQkTXm97CPmAytPSDNfSOHwBDbj1515XiMA3521hfi7zIPdoHtsaXObj0MxpS7KXf4JeVVzW2XOMyZtMwmJE8pBFWbsD+T44q6TebJaSC2U+JpmFU6hdjqflVv/Kjw9bQwYX4VV7Y/hyEffTDstxixgsEWfxXXzOttRLEKIUH9WSG36865Sk5cQmoqPI834thLNrjYs20izbxNlAoJbQG3m1Jky086927SYpVwl7lKMPdtPvrxbs1wO5jsecS5j9N3jgKwYE5nkAjaQBM7sN69G7aYl+41JhmGhEbAn8KdoS2Ud2rSmuGNYDWUZyClfWjBd8Ejzparc6NsuMpHlTEjHJEuGuSuswDOm43Hy1NGLaAkiTPyjU6fOhcMBEf3pU6mBp51qhbs15ZKNXo3IipbODEaFtwZnWREfYOVRIdKKsNIpnpp9grNOHxdHj3G8UVxVwACEv3WEjnn1n/AEirPgMbnAO7ACR9/wBdIe0+CJ4jeT9a6T7NDz8jRFsFHEGP7+ypM0Vy6K8WWfF1KiDFI0kkQCSR560Mas3EsPmtmNxqOntVZasaobincF+NGVuuQayuDs9K7Xf9Bd/dH2ilPCj+hX0H2CsrKqfZ5UeiLi7HJvSJPvrKyp8nZXg6Ys4n/mn0X7BUKVlZXR6Fz+TJjsfQ0JYOhrKyuBJLXxV6Jw0/ok/cX761WUSMYyww1FMgKysrGCMOC/5nsPvqzm4eprVZQsJAWKYyKoIP/jP8X/8AM1lZSsngdj8hn5RnJt2JJP6Vv5aB4agMSByrKyjXzZkv7a/Z6XwlQLagCBA0GlUHtldY4q4CSQIABJMCNh0rKyix+RcivVsVlZTULZ0tT2vw+2srKNAsPwv410509q3WUcezpdG15elGcN2NZWUxC2ULtSv/AIr/AAL/APrNBcS3rVZUWb5l2D4jHAMe6H986QYgeI+prVZWSGYf8iOsrKyhHH//2Q=="/>
          <p:cNvSpPr>
            <a:spLocks noChangeAspect="1" noChangeArrowheads="1"/>
          </p:cNvSpPr>
          <p:nvPr/>
        </p:nvSpPr>
        <p:spPr bwMode="auto">
          <a:xfrm>
            <a:off x="176213" y="-884238"/>
            <a:ext cx="2466975" cy="18478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sp>
        <p:nvSpPr>
          <p:cNvPr id="14351" name="AutoShape 27" descr="data:image/jpeg;base64,/9j/4AAQSkZJRgABAQAAAQABAAD/2wCEAAkGBhQSEBUUEhIWFBUWGR0YGRYWGB4XFRgcHRgdHRwZIhggHDIhHCInGxgcIC8hIyc1LywyGh8xNTAqNSYrLCkBCQoKDgwOGg8PGikkHxwpKSkqLCkpKSksLCwpLCwpLCkpKSkpKSwsKSkpKSksLCwsKSkpKSwpLCksKSwsKSkpLP/AABEIAH8AwAMBIgACEQEDEQH/xAAbAAACAgMBAAAAAAAAAAAAAAAABgQFAQIDB//EADwQAAIBAwMCBAMGBAQGAwAAAAECEQADIQQSMQVBBhMiUWFxgRQjMkKRoQdSscFiguHwFTNyotHxJEOS/8QAGQEAAwEBAQAAAAAAAAAAAAAAAAECAwQF/8QAIhEAAgICAwEAAgMAAAAAAAAAAAECERIhAzFBUQQTImGB/9oADAMBAAIRAxEAPwD3GiiigAooooAKKKKACiiigAooooAKKKKACiiigAooooAKKKKACiiigDEURWaKBUYis0UUDMVmsUUAZooooAKKKKACiiigAooooAKKKKACiiigAooooAKKKKACiiigAooooAKKKKANJratBcFbbqZKZsKKxNG6kOzNFRdV1K1a/wCZcRP+tgv9TW1/Xom3c0bpj2wJ/oKBkiaxNK3X/HtuxuVFZ3WM8J7xPOAR+tUXSP4oObm2/aULyShyo94nP94pWB6PRVcvW7Z9/wBK7Wep22MBoPxxTFaJdFY3UTQMzRWKKAM0ViigDNFYmiaAM0ViigDNFYo3UAZorUtRNArPKl/iZdB/Ch/yn+z1JX+KrDmyp/zEftBpfUW3MMRn3AH+zWX6LaP4QRH+LFc2cl6a4Q+DPZ/ipIg2Ru/64H7rWNR/E+EP3QV4x65UmPkD8cUl9R6U9opstuwZokMpC/4j7D51YJZt2lRW06vcZhDuZT8WCF4+E1ecl2ThHw4atX1t43Le9iQXZQWfI9PlxwJxxg1u2l1asoLEKAIC3I2ACGBJbEzER7gSKYeo3bltEUvtVmC7bYCKJ9gvf4k0o9X64LOqvae6fLVAYuBg7uRj1AgQCCYIHI5qYTy6B6L7Vqnl77wiBO6JgcTuHzjM1EudJc+m26RAGBtGOMd4OZHvUXR+NLYi06faLG0feWz+EnG0zEk8zPLRmrTqbW7unD6FA4uwodJYW4AnchMzjiMVbsiMa6ZJ6U97Toz6m4WtbRtckFVicRyDwIqd07xGl5yqAwBO7sfw9v8AN+xpCvWW84BmZggBi6pIYzMbPSPmTMTVodfctN5lq0irtAO1fS4LE4jiIIJ+VL91OjR8DacmegJrWHDH6Gug6tcH52/Wl3/iUWBdKwY3FZ2xn+Y4FddH1NLlsXGZUUyJLAgkdgR+I/KtlNN0YPjko5DHb67cHJDfMVPs+IUP4gR8sily1tKhvMXPHMfr2qa/RHCyWTA4n+8RTtE1JDJZ1iv+Fgflz+ldDcpHW8VMgx8RW3VfFt3T2/Ukkg7GYETCz7wYFDaSsFcnSGGx4mttqGsA+sEjvyBJHEVaebXiPh3xjs1CXy6m7eOy4rYB3MJYe0/D2ivY/NqYbWyuRU9Eo3qPPpM8Z+I7ljy1s3FDlvUuCRMbSe4HIphtawFQQwbHI4PuR9aq03QpRlFJv0sjerU3agNqaXeq+NtmptWLVs3WZ9jwdqrxMMV9RE5AOINMnbHJHHc1v9pXiap21FafaKQ1Kjzi9p4wSsmeTI/YCa4pe2Ffvwp4JIyBnIJkA471W3dT6pHbjgcf2rGvvEaZyqkuVIUYgk4/bJ+lcVu9HYkqOOn66lwi3avBrhJ5kH3JJjPv9atOuIWssUJ9AkvxJicf+aSvBfTdurktJW2Wb3G4wAPjtE/Ca9C1duUNtwwBEfHMEAR+JuDjHvWnNL+VfCeNaFix4qN+0itcm4BLeqDuGCRjmciOKpfFCm9e/PefkuSZYduauAAnpQ7VUwFIEYMcRzArjq9OjmdiA/AVKmltIp8ZS6L0hhc025WBEk+tZjIPeI4p98D30taQtZQpvYswYnd6ZXJ4jE/Wkq/09VJICsfkRHyg1e+Hm+6UTtyw9PsQGA/Y/rV5piwLG7qDeclxuKkAMfymP9e1V17qnlu9ojKuFDSWkYM7jj5AcZrlr9a9piQVO6GyOOxyDOCKidFDHWpJi3cvKHIAjazAHJ4x37VnGP035JJ1Q5HxWz2HtllLXEPaWaFJPP5cEDHal67uOnLXT6FVmQg+pG9MEj2lszTv4t0NvSoLlhvOV12kBgxXH4ucrEiDgE/Gkbwlq1tXLhuJ5soVAKh13SILA4gED5VTaTOn8ZX+PyLX+ocvDeot3Et+XpXS0s2yxM2j6Z3QWlpJmR70z6HzGuEFS9oyNsDaY4APMz8aTLvjVLK27di219LY9bhtlsn8wWMvn8wwO1NWgvOxAtQttgH3FiVMwW2niAJzNW77PM0tC94g8S/Y2UPaVlO4lpYLEwEMxDDvEzSj1HxONYxVSzFkuKp3My5WQucLkR9a9A6g9i6TuTda3YXBJHuJUkEkzg+1JniHV3NPqbmnezs3BLllo7Dmc59Q7D3FNTyTFVSsX/Duquai9bsG4qh4UM6iF2+oDdEjiJp80/ijbe8m7bZAAE3+ojfx2kR/i+IpC6W8aoOySVfe20QT+aBnkzwRXo/hjrnn2xaQ7lQMNp9ZE5MwI9/l75pylW0OrFHxZrXW+6XCC+J9Ug4kc/4Yx+9N/wDDrWONGQRw5aWIUwVBwJ4xSj4g8MXr+oa4vlqH/CpbgQAFzx2+VNnROg2lt2mvIjeVuBX8UkwBMc7TPwyadpdemvJyznDCT0ukR+qeOHdby2oAA2bxO8bsb4HbNQNJ1s2vK2gfdbOTgKZ3AZ77u+ZppuDS6koi2LRIxtICoEEk7mGVHcc81UeHenWbut1RYLdsWmAtqQCDJMGe4Gwj6A04zuzmcaGX/iwAJYFBiNwiQRMxH7d5rh0/rQvzsB9LBYzOcg8Rtg5M1v1wA22JUHg7SARhSODg4Jwfal3petdVDWVtifRDLuT0n+VSP61m+StFrjsp7WiQSzJAOQSZYx3Oc/KupsJetskgAgoYHqEjgfGK5a5GNyA0s8AATtHaP6maugh2KoJ9IABGG+I+f/muXI6Koouk6JNIbrbt28ITKDCqkATPHf61d6hfM06Xwo3iEJ7x22kd8Dj9ahdS6b5sgjEwTuMx8gM120mrJVUGFyWLHbuHYSeIAmtIu3siS+CZ1PUmwzF7ThQxyBOJOT+v1qnPiXdlLeJgkkgf0r1Lr/RPtdo2vN2yIB8skATjEjsKSLf8JyCQmrstBgBmNpifYBvSf/1mtlCHpGchcPiOMeR9Q3P/AG1eeFL/AJt0yoA2HAYzG0+45re9/DDVZmy0AH7xTIJGIEEg/T+1XZ6Hb0rKEhQAwYgyCNuD6jnPsKrGKVoTlK6Yp9T1AAu+qYwP1iPpmrHQ6e7uUC2y4DSw7DvE/wDuoPUdFuuMpBgtEgYgt7zTbZvXF1AuqfyhVZ3/AAD+ULIkEzBM1DLsxpdGNltTA3LOQq8HaQe5zBz78Vx6jpltWrrJChW2MSDAMjnaJjjjmu93Sbr/ANon1gGQgZlIjAjtx+tRb+q27tqo1vUgzbJJYnEkAZ+XxHtWbi8hqbxaKs+HLp++diyYYMoLKykDbleB8wIpv8E9Itay6Ee0BsDMLiO6MOIIAMbpiTwc4qo6H4PfTsHuavyhztVm3n29IH96ZP8Ajq2gfJAQkQb94qrkdzmFHA966sJM53OMei96v4JtAgW7jBDO8B4YMQYYHj6ClLqfgnTqSyawyohVuuLpzE5XIk5zNV/VPEtr8+qFxuTtVrkY7HC/2qrTry3Giyl6604QACfmEBPb370/1JGb5Wy66b0uzp7q3RdLMGDnbbgNB92b2jMTVj1fqRFt7lki2bu6F9KkOTkxIBDTuOOfoKpV6Zq3M3Xt6RT+VRuufoDj6tXS3oLFkG6Ea6V5vXz6R+sIM/OlOMCoymSek9eFwW7XrZ0UFiEOGEctEAE9zV70xCyIbl10cr+IKCgYN6hjJzHf9aXbPVDelkcMFyQgCqOckmMY5Aq06b0bzGAttbDkS3qXdtJMMF2ycg1hL+joRswZmO9Q0yG2kgtzzPIiamdAsWbPpsWWQwPNZiSAAMZJ7SQAP0qO6Ml0oQ29eJgzknJkYIIyKofEnS9RduJta/bGVJttC94bbOB25NZwTvsuTVDvq7pcGcqV/al/p/pUp/K7Dj44NbdLJX/n3QiRzMlj3+WZzXS3pLYPp1VpwWx6gGk8LEx2/wBKJq0KLRK6RqSEdntWrjRibZLH6gwPlWbE9xtxkbQIn4/6136bpGa2SgEcE4AB+fB9q2uoVAG+00nKIQ31JqGnQ7RHv2DiIiYIzkR8P71x1Oj3EFYJ7iTHy4NTGcTE5/f5VqwUZM8e/wDalspMrTomjbLLOC+71c/gA7fEzmqDWeIbZuFBe1G0ErggGRGYKZziOaaLl4gelZyZxMT+b41ldQ2VcdwJRYUDuImZ7mfpVxf0UlZRad9XbujyNS9occggnmCnB/rTRo+vXGEX7dq+/wCZwNp45kEgR7CodnQbniVGIlsT8PcHHHwq40r27KNJUOykEqZPfGPafahzYsUU2o6tdW7stp6RkhnffzH4g0R8ImpV/Trfsn7QVRjybCtuEiM3DlvaTETWqfyqCZMAKCOSIxGask6L5M3LyvsMEqsuwPbIyPlHempNktJCpp/BquXAa9qAsj8x2mTH5oNM3h7wrp9NYO9B5rT5jyq3B2Cg5IA5iavDcF1XU2wuJG3kHsew9sHiog6PqWRYZFGWKIYZiw73CDHbirTfYmvGU/U/A/2iz/8AFvshJ/Ey7p+G9Y/pSVc/g7rjdAZ7e0//AGbiY+h9U/T603X9He090HeTcWNz+arPB7BDG+IgCBzz2p76fvKK10glhMA+nPEA5mOR27VrDlk1RnLiinZ5Bc/h/ptGbf2lb+oe5MAIdggxlUPf4t9Kt9RpdQga3pdE6QJ2LbNtTPEvtg89gfnXppbbxhSffbFRz1OVJBWJ/m4+kZ/vTcr7BR+I8d0XTtWNYPt02raxut2gSzE8KHAMiec089T8ZWDo2RFJDqba2yMwQVyDnaAJpg0fU1uM6EoxGSRGD7Edj8uKxqejWXBBQLOTs9G74YGRU5/CsK7PP+nb3tAWrakKNu0gAtwCIJH6j4VLt9Pv2b1vbZdJYbdqgyCMKWEj5yYnJq+6rYa0qLp7KKoB9YbbdVpiFJB3lgANse2a72uoOLu1VYqw3AyZnurfy5nHBrJ6LXRC8R6O9ZtJcUh7hYEgL6gQCxCwcqO8/OlzS9QW/qCHhCwB2g5OM4I3D1Yn2NXnifVhztvOPJCnzFLFHkEFe/qGOVqFpdZpyNul8q2HUIzGbbGQBm4yy2AIg/SmpWLH6cOm/fErp1LgZbgIs/mBaAJ9qoOqeK9Khm24vkHLGQFPtt4+M1b9T8FfZ1XyL14ueSIZAD+WAB2xMn4ikfXeE79gh101u40z92NyDODtn4ccewq0o3szHjVNtshNybTJgSo5xHea187NtVb08kAMTAjtzxmf9ak6nSuQdqqV2xkD3PuMj4RXHpLooi7a3+nbuAG4Q3b1D5z8AKwars3TJtzJAAac+of+/pXW6X2jJGO5jvkfOsWRDfhJjgk8+2JP+ya7uzuPUS3xJwMdhNSBro7CMfvHQREtcL8fAAxx7/6VZ6u/p8KiAgwNypJUDIMnntx71Uq7bYGPfAk5wJnGK52QQT6Yk+/6fCnlqgqzsbey6bgQH4ENPzhRJ9yI7130oF+56bR2g5KI6Acx6mUTkZiuO4kgbVJ2+rnmTJUT7QJJqw8PlvMlSdi4ZZxJGPrRHboT0iYOg7gNrPbMy0n1RBhcGP8AfvXfpug23DaO4YJDNnvypkzJP7Va3bqgCZE/y8yfjSd1bVXrOoLrcBOCpIxHG3b257fOtcVEhSb0Xl/pl1WK2wxBkr94SQPkYjJ4HuM9q59O8QXVU2zZbepjI9PMQYyMZk4+NU2t6/evOn5GUyGUyAYgsVI9u2aYPUwW4NQAUUgqbZa2wJBJKyDMgZBq4yjugaa7OrW13+cwtqSNpc7ZA/lkxia4NLg/ZgvqhZyVUjmFBiPlUN+vrsN0aZLtuSGZTjH5tjqD+8/OpvQvEKagE2LcISFBwqnGYEyPqKa2TfpG6nr9RbIOyUABY8HtIKEY9pFd0WzcY59QzHEfIkf05q11HTxcXbc45jBWQZBj4Goo6bbSHJLORt3RyJ9u1S4u9FKdb9K3qPS7RUsrMpAkhMTAPYECY+U4qmv65bajyL8lpdi5nJAhQAxgcfqKuOo9VRbgsbitx7ZKNBIEGOPfNLtrovFt33TItsgC+osWIJIkSAQDmKWI079GDovWLVyUuOPOAkiPbBKk8x3I+NRur9YWxte3dwWgqY2CeCO4nHBj4VUWulX7Y9V24yA+ofd+YqgSQCFGJ/xZ7g1A6LoTrCSoNy3/ADu20EzgG2PxEDGcUuuwoj6/xMNahF1raOpO3BdJ7TIkY7CsdN8Pvcmdt1fT94WZUWMyqiDxnNXzfw3sgmGuBCQ0SIB4gEGccZqx0nSnsAJp2ULksjjcGJOciDJyJnsKi9lVoXX64tu/ctG5sRQsncdkkTPlySojvJGK7azWPfKJauKQoMvbKtctnm20GAU53eknOBUPrens2ybbhwz8BUVmH8zF2cyIgARwI71Y9C6YlpCLEpD+qSA2IxIHYR8KvL1EpJeH/9k="/>
          <p:cNvSpPr>
            <a:spLocks noChangeAspect="1" noChangeArrowheads="1"/>
          </p:cNvSpPr>
          <p:nvPr/>
        </p:nvSpPr>
        <p:spPr bwMode="auto">
          <a:xfrm>
            <a:off x="176213" y="-579438"/>
            <a:ext cx="1828800" cy="12096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sp>
        <p:nvSpPr>
          <p:cNvPr id="14352" name="AutoShape 29" descr="data:image/jpeg;base64,/9j/4AAQSkZJRgABAQAAAQABAAD/2wCEAAkGBhMSERUTExMWFRUVGRkaGRcYGB0cHRsdGB4aHBobHB0eHCgiHB8jHhwbIC8gJCcpLS4sHyAxNTAqNSYrLCkBCQoKDgwOGg8PGiwkHyQsLCwpLCwpLCksLCwsKSwpKSwsLCwsLCwsLCopKSwpLCwpKSwpLCwsLCwsKSwsLCwsKf/AABEIAIIAyAMBIgACEQEDEQH/xAAcAAACAgMBAQAAAAAAAAAAAAAFBgMEAAECBwj/xAA9EAACAQIEAwYDBwMDAwUAAAABAhEDIQAEEjEFQVEGEyJhcYEykaEHFEKxwdHwI1LhYnLxM4KyFRZDosL/xAAZAQADAQEBAAAAAAAAAAAAAAABAgMEAAX/xAAoEQACAgICAgEDBAMAAAAAAAAAAQIRAyESMQRBEyIyUQWB4fAzcaH/2gAMAwEAAhEDEQA/APVWrfzbGu9boMC14hH7xjR4iLld/QYpQlhF6zHy+mN/eSOVj9cUKOd1MAcWREdfywOjidarEnyxHUrGd46457yB/DiLM0ydifOf8Y5HUyVWHXHLVcUu78/zxImV1H4vUnBAW1dTufYb433ibCSR5fscUzk25CPOZ+uOkDI0EyOe9scEstWnkT7HHAzI+GJn0x2XUTe/8364rOx2k+wE/mMANE3fsB8MYi7xpHn74wVNIki/86YirV+RX3uMGwNFktpI1Hf1wH7Q8UamsLUhmI6zHOOXzx1nu0FKnMtPS+0YQ+N8Zeq5Zog7X6YAGQ8Q4gSxlpvzkk/PAes8va9xIHXE+gsZO3riwlEACB79fph7URSKZHiJnYAfvbGaEgeESebSMWAoG8SOW364iqVByt9ZwvI47pU4vp/b8740akHoMVqlcA7m+53B9BjlzN7G0+2Oo4lasAbSD/P574iLwRDC/I/mAcVq9QsBFj/Pljpaj7RPnE/rg8Q0Tin4jLACMZjVLXzja0x++MwAo9dXKiSC22/8OIwUBg6oHpislFyNRlV/ujEtPLIZlmPosfMnbDP/AGdthKjQQjUNuUm+J6xWBcQLwZ/PFSjmFQBV+E3JmSPpjh88psVm/WB8oxMcuOxZYS0kREftOOsrl2E940fnitSrmLDSpva5OMzGbE76SeRMnz2x1holqI26vPQRc++MiAdRIMe2IFzYAExO218cZjPKQPEQbcsKmdpE7owUETHUkRiwxM2UEnmYi/SPfAHiGfmIg33xuhxllXS0nD0xeSsMZus4tqUAHnYGfLG++AUMWB31GbD6YWc5npEk2HMnEFfPzRKEkgwRBMeZjArQORNxTtCzv4GIQbAeGfMwb4E1+MPpIYxTXcyZP64qXWbavOMV8xS1nxT6Db5DCgbOa9MVQSGIXn1PoTbpiuWQACGIG1pvzMz+mJcwpAiCF8wb/wA9caytSWE6YHPb9YwUKcVcwtwDe3xG3zxG4NiSY9bfrGIqlUatK7e3PHaHSYup/n8tg0cSBS21+fn/AJ9icQOOgHv/ACP1xLCn4gRPMbeuOTvBII2nmB+3kcA4i7mTEQehxxSydyTtB+o5++LUzGhlPmenvjnu77AnyODYyoFnKn67g9f0xImXIt4iNpuB+W2LHd32IHmWAxFVUDk31j8ow3KxdnQpwfhB9z8xfGY6oVJEFQNrm+3l1xmFGTPSqfEHUyBt1G+LFTPubD4T02n0xrOZCjTHieoBuPAIPkDJBPvjpe6C6Sj0yRIJsbdJtEHljuSGp+yrTouGuQm0ljy6xi4OGncOrTtA/kYE57Mo0Mkx1J3j264YeA8Mq1VD1GOgiwkyb772GObrZyroAcUzfcf9QxbUAt2I6gC8b4V+P8bqAB1JFI7G4vuJJ2Plg99rnBKVGiMxqqGqzBFJqMVVQpJCrsPhmcKOQ7QU62XWnWs6rCgr8XRgT1HPE8uRwipJavZqw41J7CvY7jZerNSDTZgpUnmwMRztHXDTms3lkDE6zpUMb7A7D1+fLrhS7O5aianeIjLpJE6SAHIhZkwSJJt+uK3aWlVeoV+FR8QPNqYYBReJi/sPLGjFKNOU+iWSDclFdjjwV6ddGZv6YXxCW3G0gxeDYiBeLXGKvFs4iKXQGCQBqa/OSbWBwH4Dmaa0iwVxYgKxvJgyomOQv5DECnXMg6eYO5I/IY7JxTuL0Z9rTRZGZFSWuOvTFeoCSTqt0/zjt6pHhUDSOsxOKz12J8RBG3MfQHEVYLN0nM2aT9B6Xx0U5SpHvf3viQkEeGADafeCBP588R5kACQLYFhoxh/aWB68vSDb98UtTGxXUdpHXpGO2BmEJPl/N8SmmVEsp/X9YwVo4ork5m8evP8AbG0qEWPiHTcj98Sfc5vf0OJRlQt7T/OeGckGjikVkeKNXI8/554zTDaQwk9DI9MaemTbWvsTiDuI8alZ5G0+20e+FAyXMLHhMavKP2GNZehAMpHnf98cqCbufFyG5gec74hZeUMvzHzkG+OAXKrpPiJnp+vnjTQxENA+e3njDS8/Sf8AGIRSJPIzzHyieWAO7OqghRLQSeYM+UW3xmOKjkkCTA5BT+Z5+eMwUKxqo1AFqUdOYoOYIZmYo2k30BhpM3IOkbDpOC/Ca5ju2q/eKbjwKYkEEzDrAJiNlXa4EiYeznFctrIL1CS3hl7qJBADKesm+23Iy01OG06rmqjVFJI1hD8YEgAkiwveL4xJt9G5qhc4FkTUzTUGy5phQSxYzEGLdNQKkASPMwcejooAAAsBAH0wJ7P5Lu9dyZMCSSQq/CJJJN5Mk88Du0HH2oVoqBlpmArWIJiSbXA5e2K/JxjyexFDlLihS+3jMjuaKc+8n/6GfrGPJ+zfCvveZpUC5VS3xDcDcx0O9+Uzj0z7SeEVM5SFWj/UZDLKPiIgDw9dhbfpzx5XwjiNShW1UvC8b8x1jpb+CcWx5VPG6OljcJUz3jOdlEo0+7pF1Vl8J1m5sJYGxMwTbzwl5rh1LMVF01paUV1BGmQAJN7P15wPKDY7IdtK1d1y9Zi8khSb3iY6xb6Y3w2pT+/APYOELqbQ3/TuTuSoVvX0xTHNSi4sx5G8U7sr/eIX4QIsIG3qcZTy3eDUWt6bftg5xDs1pqm+lDOpyRAIN+V+RHryxx/7e71Yos7wQCwQlT0uP8jzxBzinxTKxxzlHkwI1BR+OPSfpyPyxFVMc9Y9L+2DVTsPmOS6o9R/5AD2nFJeDLTJ+8NpUGAEIZmO/hvAA/uPphsclOXGLtiSTStorZXMbMBIBgKdpJgD3mPLnbB5+JUqWWf7xTHegGAzJO39gbz3jHfdUkylN8uCf6ul3qwWAClhsALnTy2xUf7OTXppmKFOkGNQOy1CVFQA+IGAQobxX2jcY7nwycGjTDGnj5WJuU4pXqP/AEKTtPKmhJPsATGGfiuUKBdVKrSDi3eqqOYifhba/r5Ysr21z1JWp5ZMsgEhKIpmEvYCGGok7k/IYr5ujxWsveZyWAnSiU1Ap/3WAm9r+WHlnhl0hMmNwWwRVlTIIIGwPUdbe+GPsn2cp5unUarICsqjRA8REncHlptgXwbs/UzTMFIULGonbxGAAIuTe3rj0fg/BBlKXdAknVqYmLkxyG1htJx5/wCoeQ8OHlHsGKPKWwW/2eZUiS9Yb80mxj+zAbiP2dU9QNIuVi+plBm/RRbDzVPLyH64H5mteJ/nTHjx8/Lapmv4Y+xNXsGNUd6VMH4gGH0a8TgXxnhNTLMNdTWDzUHlB0mTvBB9DhyzTqK1MajqdWgciEEk+vjwM7T0C1Of9a6utlYdD5D/AIxsw+dkeSMZexJ4YqLaE2pX1EkSQOTcp8+mI0zAggg+QAw0cF7E1MwuoJ3Si8vzv8QUQevT8sVuKdj6yVitOnUqoYOtVaOhB0yAQZtOPatGJ2LXf7eAkHqw6eQxmCWb4OKTQ6kEXKurDfax/XGsHkjqY1cW4dTJaslDQSS7Ml9RO5e0gmWNpBM88MPZfMM2WdgrU0g6SZM7HVJuemw22wCp9rOH1V0JmBsTEAct9xAm5H/OK1X7Q1SkaGYdgClnZZEkEqDpEMsBSrr79cYox3bNzdqg3xDtUaKLOYpUtd1WDUrOL3iQEW2/lvOPOuM8cNdyNTGZDVGa5HIfPkvywn8T42z1qlRiGZzyPh6RPMRa3IDFfL8SY1AWPxWPLf8AK+KfG2hozihwXjFfKrNOoWAk6Hvt0O49MWsrxLJcVbTUp/d80VI70GFnkX/uv7+fLFQAMVPkZ/z88Bs5w6nlRUlWZybEEqqQTAEHxHz29cDFGL30zsrktegomXr5LMIlRSjo2rUvMTAKkb2G48wcMnGOKLRZalPLLUaoLPBMEcvK23v0wljtIaqDvYOiBI+Izf1mw9weuLmc7T1MvSWKaVEq/DrEhY+JSJmflY+WDLE21XXsTmlF/n1Y3cIzdGrUX7+zOKsCmA5SnfeCNyNtx6XGPT+BihTpmllV/ppzkkEtc+K5YxEjlbHnPDcg1fLpUk0zURZoVACqgTZIAgHcSCb74M0uKZrLoqigi0km9FrXBEsu5udRO0x0xeOFJXBkXlk9T/gZePutSiwdl7tSGJFjKGYE/njx7tNxvvMwIPhVfCvTp84k9ffDd2k4zVFAFV7yk094pABKgWJjcTvA3AtvCxleFZKvTavqak4bT8UqCIsQw9BY4p43kY8MnzW/yGfjyyRuL/YLdk8+GWrlKxCLVWUqN8KugkaugKzfyGLPD+0LVMxQymXfVQoDxVRI1hdzc7EkAf8AErA7K56rIp0DUCidYI0EdImCf9Nz6jDPwDs4+TRnqgd5UA5yQN2BItc6dp+HGjyo4ZReVPbM8ck8a4NDVSq0kMqqhjFwBqNuZ3mBizRzvnhAr8TqHMsFJnSoEC+7c/f69MG+F5phZhEW3n1kzGPKTpkXkcuxxyKUzUVyi6ps0XBNp9YtOMz1fxH2wIyucbUIUtf4RE/IkYXON8QzhatECmVAC1KcMp6mIuPORbYY879ShLKowj12eh4m7sbGzQv/ADbFLMG9pmL/AM9MV+F5Jky1JWZmdaayxNyYkk4nzNQhekXJ+g/nljy1Hg6WzZ2KXFOOaeI5OiALd4WbclqisB6CBt6dMOvCs1TQs1Rgot8R5kWjnO+18eSPm9fF6DzINW3oFIGPYeCo+twkBilmIJAPU3E+kj2x6HxVPFX97Ek65WVs5WcU2qhKgAiRFiGnxzuQInaBbeTHPDeMFrLJemPhHhBDjUGUbN8Nul5tMnaOWzJEVChIMhllYsbxfmeuAmfzToTR7wBwrFBou7QWgNqA3EREiegv7HFmSkugjlm+8K6ZiloRgwAhgYMXMgQ3tuBjMeacI+0WvXqrS0uWc6VWjT1MW3jUx0ARFyDG5xrDXXoT6n6/6K/Z3tDTy/hakhVjd0mYaxm9xbbDZ2a4+q0/ujsj0FDsDWFgJuqNOkSJYBusYRe8FJVNRANVggHiI5HTuBsZ58sHuyPCVzLrSpoxqFwWb4kQCZ1WkTbeOQ3OISRrVEud7K8Mzbzl6zUSZhSvqfhmSP8AbPvfAvM/ZwlJC75gQY0sRoE2vJ9zBjb1OH3/ANPXhdYGrSpZjvVkKP8A4mEyF1SYM7n22gi+M16Wa/qFUy6LJAUlwzfhOkiLXn8JsN8cpuOmxXFPdCxw4SC7OqBUiT8JIiT6SZxSzvH6VSk9FO8ckEBzGkk9Ab3I3gWkWxYHB5lNfe0xcASFmTdgLk3gT1xUzfZxUIDA0tWzaiVBMwGBHlJvaPXFlxoV2wHklIYWjqYkgc4Hp6YsZvPadSaZQEhTp0g3MGDMEi8bjFuvk6tBx4FqAidVPxSDabXG3PFzJZuix0wC5iFK7ciCCI23GKfJx2hOFjBw37Qmq0qasikJCOZAbydSdhAMzad8PeRqxT72WpqgJZq0QI+KQLDnt6c8AuyvZAACvVyniqnxuQt1Yg2QGw89Jmemw/7beLqGpUqYKd8C9QgkagrQo0TBuCdREmBe2Mzxcn9Lot8ldo9DyGSylVVqNRSq1VVcMbhtQBEato6cowr8UGWdDUejUyyNrIFGmB3oQTFRHWVa1jcG17Wrdle3OWbJrRpPoegiQlRgDYjUASbySZjlHs3UuLUqtO+h6bQ12XfmYZgfiB5fnivBJdCcmn2JnZPthUpI9cKn3UQagWzrpEBgAADMyRG+HHOZ7LZpO9SoShUEOGGk+19MdInrjzDJcKOUzOYphWfLknSxB0Ojj4C2wYAkHnvbAbL8BqpmSlNKhyzN8QkrpbqecbE+WG4fgnJp9jrk28VV6YaprbwlRuqiASRymfLFqmXpkatM8kDQRz/CCcW6brRpBJCgAC19vO/TaMVaVemzSY0i0sfykc/+BiLo8+n2Huy2aDV1JaAu4FxJmJYkn5fTD4ygiDBHQ3GPK34xRSolJWGtyAtNQWdp56RsLXJIiLkRGG+h2lRFpCpqBWZNiNiOROKRmktmnFF9BbifDgyErYjp5YQ+2fEO5y7HmRAP+6w998ONLtjlmMa4nmwgf4wsdqOydTMZhWs2VX+ow1qpLbBFm3Uybbb4wZvHjPIpw/c3Y5uOpCn2C4flmf7xUy1es4J7uKf9JYF2J1Sxi20L67egZrtF3DUaVWk1V6mltaJ8AZvBrgaRp+GxuBOCWRAakaS6UUKFAUCVtzG1unrhT4QjK9VWFVKy1SV3PeOFLEprGk6jBBECIBjbG1daJylch34VVZjUJJMtsfw2EAYvNRUsGKgsNiQJHocCOA5l9Aaro7xgSwpSUUhtOmT0g/Ixtg1isNKicuytR4dSQMERVDEk6QBJIAm3OAL+WMxPqAxmDyFo+bcxwJQZVJYybz1ibkn3jFvIU1DNpSpTbbWGg8vCTHkTIJHkdsXBmRUICkD/AGmSd+Q+v6bGdaU/G5J5c5FiRbb0O/THmfI+melwXo2+QDrJLalUSwEs0R8TEFr72O1vTlqeoWBm5Map8wZEDl57xEjFnuXUKFSSObGwBnab/Qb72xO6uCABBO0LIN9uW46XwvJgoC8P4fm1qL92oGueYFo2MmJ3FpwYzfZ3P1qTd9l0yqqJH9QkseiyPCTe5Pthgyfb2tRlDTpuFiRPdsOvK8RzUbbnE2c+10KAEyNZyeWtInz5n19MbYODVXszSU0+hSocJC11p1mpnUhmmhMU4uLREyZ389sR5XOfcM2KlqqJJYECWBB0kbhTrNiDuRbDdmXev/1XylPvBdUqDUsifi0mGFuXW2BTdi8qE8ObpqTye4aCAwmBz6C9rC2Jp09B77KPFvtOerTY09a1DMJ3cBQATq1EySJBM+XlhUzva9hR7uuO+qTB1w1h7TY+d8E+1VJkrqneUnXuykoSA6gcwfx6bmOnKSSvZDhyVKrgz3gXXfeRJYEGwuBy5jqMb8X2kJ9lzgOZzOZJ0nuaAP4FA53UEAMxjoQBufP0PKcIoqFbRq0iRrOq/MxtPnEnmThf4WgqCk4YFYFhA0n8UARefLDTRcReB/JviopFxviYpZdy7BQVKr0kgxA+seXljzxO10uVC6EgKg7skm4JZr85NgIAwQ7X8aXMVe7onWKQHiUgAFuYJsbSLdcKdXIszAVGqCfxAal+S3wrO7H/ADPFVggkHc6maIFokKL9ZMnA7iHEsrptmqgJ5oiT7EyR9PbC3mOBtUUmnVJ0wt+ZAmxN/aLYB5zLVKRUOt2FhfrG2I/Q2BQrY0ZXjtPLaxlgxepZq1SDUKkDwiLKN9rnDTwbNNXoQG1OG+Gb3Ax5OKp1b6SPYiPXBvgfFa2UZXPwGJ9TeCTsfXC5I8o0Wg6dj3Wy9YeQUjeJkSLW3wZ4H2lfLsEcd5SO6m5UXun7c74AJxR6lA1UhKSuV31AwJfSRbmokWkwMEGy3hVu8pEOAR4gd77RPlBgzyx5rhLG7RstTWx/ynG8mKAqiKakatEkETCiUB32gcvLC/l+ICrWdwieDVDBWWppJhiCTEG8agJPXmu18gY0sFab72HzO/l84wc4ZUo0wEdWU21MqgkgTEiZ1XPiHlY4vDPydSIyxVtDRkkpsyChUNpJBIEeiqAp5yb/AD2JcQ4gUpsWEFfYHpBPXlijluPZUqKhrmFizSPKynbp8xzxrjGep1aTaSKisptvMSR9Rt+2NE2uNxIxW9oB1O07GGGoibiJj1tjeCP2fqtHJsW8A1ljf/Sv7Y1hI4nJJ2M506o8fy+dCWcBS25VY95HzwWoZ9SA3jtAAI0k8pvc38+ptzK8b4FQWMxlqqtSche7Z2LoTeIuSBHmAN5GAmayj0naG1U1jxKCVhttxIkyOdwBJvjHOJsg0y4udbYALOx3n19sFc3lGGWpuxdO8ZrlwHYeEhlXko8Qtchp9FXN5s20aXmZE6T18JjyP088XOJ8ZzGZRErOxZPgKgLpGmDtYzufpAiBBJJ2GVvoJZejTVQdcGOl/wDuvfry5+1pK9NYO+0+/U7j5YDpkGUKkgsYI0k+InY9ZMkHlIOPR1+zeiURWZtQEMQbHrAIJA8/4OjhlkuhJZIw7PPeIUkrHwnSf7oBP82xIeGOKanSoViQAV3IswImBYixgxhw4r9mkLOXqtP9jwZsfxWjpthVzNBqJNN9SNIkMD8+h9b46cJ49NHRnGfRRq8IBpiiKIKq2sTup5lGWGAPOScLtYNlq4dyoMaVapMMuxDECxi1xFgeuGujmyNWpttl6zsJMfPFfivDDWUJphWMu7NaIsQAJmZPl54phzzjLfQuTFGS12KVTiS5eo706xK6oCqQwGzfECJHlfa+2C2Q7TUai1jVLsrktpkzIAGgwZgxz3JOFfOcDdKkKJAI+IH36SPkcTZHs7VqSquije9tsep80e7Mfxy/BlXOukh6aDVB0AeHSBYATtvvjRD1l00aBaOaAke/IR54duC9ksvSIq5usKzbAC4HS3lf9Bhvy/aqjSEU6TBVmwhSSLwBPPrbpiEvIiOsTPMezlKidSu39YFhAIAB2vIv7XwyZbsjXpsmZp6e9nwl238xrJ5W5dQMR9taiZpPvNPLGjWpwQ0KGcSAbCZIJ3F9/bfDO1FSrSUVq+oLE6iSxt8JHQX8W8jGectcolFF9BzNcPfOoGenl1fn4FqD/ujzX6+YlY432HzOXqFQtMCoslEJ0Ny2MyRG1+WGWsWNFnouvdKBBQ6W35GbX6fIb4jyfH83TTQpFQTZ6ssyT/aLTvNziccjSG42IVDsrX/BCiTKFzEjaLeu+PQexeTy9NNGYK6ySTr5GIldwPW/tjnWzEu41NqMkATeOU7D+Ti0uW/Fsd9xI8/L5/tgfM72P8aoOcU7EB6a1Mqy3EwxkNP4lcHnvt8sK9KiU1KFgiSVuIjff6D6YutXNOWDOB/ahJkHeRIsZx3mqNEKumo0mQ0giLR4STJ5jC5HGW46OgnHTYNpHU3jBKzcqBMdY2t7YZiMglL+jWYMgKqIfcifEpXY28UAX35YC0adMEky6AWDGDJ31HTYeYwxZDtHQpCKeXCgwGIIYkcpm5A9cNglFfdQMqbf02A8h23yIR6FWp3epy0K6W5AEnzGoe2Mwdr1+F1Z7zL0ZFvFQUmx5QDqveMZjWuDX3EPq/Aj0MupZwVUiUtAj4jywX7ZUVFPLQoEqQYG4lbHyxmMxhXRqf3CW6hdECP6fK2+DvBqY7yIEQeXrjWMwr+5FX0XuK2Smwsy1G0nmIEiDyvhv+zjNu9OrrdmgpGpiYkEmJ2nGYzHoeP0Yc/ocYwlfafSXuqLQNXeATF4O4npjMZinkf42Tw/ehRooNK2Hxfri1wRyalzPif8sZjMeVj6N0yhmUEtYfiH/jipmKKxT8I+XpjMZgr2F9k9KioUQoE723iYxap/FHLw2xmMwrCd5vLJ3nwrcxsOYvhGaiq16gVQok2AgY3jMWw9MlP0EMvXYKiBiFLXUEwbruNjg1kmOth5/wD6xrGYXJ0NEML8B9G+k4ykZpE84GNYzEvQ/spU3PfLf8I/I4kBuPQYzGYSQUQZoXp+p/LFykLj1xmMwoStUqHUokxItjWMxmKx6Az/2Q=="/>
          <p:cNvSpPr>
            <a:spLocks noChangeAspect="1" noChangeArrowheads="1"/>
          </p:cNvSpPr>
          <p:nvPr/>
        </p:nvSpPr>
        <p:spPr bwMode="auto">
          <a:xfrm>
            <a:off x="176213" y="-593725"/>
            <a:ext cx="1905000" cy="1238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sp>
        <p:nvSpPr>
          <p:cNvPr id="14353" name="AutoShape 31" descr="data:image/jpeg;base64,/9j/4AAQSkZJRgABAQAAAQABAAD/2wCEAAkGBhMSERUTExMWFRUVGRkaGRcYGB0cHRsdGB4aHBobHB0eHCgiHB8jHhwbIC8gJCcpLS4sHyAxNTAqNSYrLCkBCQoKDgwOGg8PGiwkHyQsLCwpLCwpLCksLCwsKSwpKSwsLCwsLCwsLCopKSwpLCwpKSwpLCwsLCwsKSwsLCwsKf/AABEIAIIAyAMBIgACEQEDEQH/xAAcAAACAgMBAQAAAAAAAAAAAAAFBgMEAAECBwj/xAA9EAACAQIEAwYDBwMDAwUAAAABAhEDIQAEEjEFQVEGEyJhcYEykaEHFEKxwdHwI1LhYnLxM4KyFRZDosL/xAAZAQADAQEBAAAAAAAAAAAAAAABAgMEAAX/xAAoEQACAgICAgEDBAMAAAAAAAAAAQIRAyESMQRBEyIyUQWB4fAzcaH/2gAMAwEAAhEDEQA/APVWrfzbGu9boMC14hH7xjR4iLld/QYpQlhF6zHy+mN/eSOVj9cUKOd1MAcWREdfywOjidarEnyxHUrGd46457yB/DiLM0ydifOf8Y5HUyVWHXHLVcUu78/zxImV1H4vUnBAW1dTufYb433ibCSR5fscUzk25CPOZ+uOkDI0EyOe9scEstWnkT7HHAzI+GJn0x2XUTe/8364rOx2k+wE/mMANE3fsB8MYi7xpHn74wVNIki/86YirV+RX3uMGwNFktpI1Hf1wH7Q8UamsLUhmI6zHOOXzx1nu0FKnMtPS+0YQ+N8Zeq5Zog7X6YAGQ8Q4gSxlpvzkk/PAes8va9xIHXE+gsZO3riwlEACB79fph7URSKZHiJnYAfvbGaEgeESebSMWAoG8SOW364iqVByt9ZwvI47pU4vp/b8740akHoMVqlcA7m+53B9BjlzN7G0+2Oo4lasAbSD/P574iLwRDC/I/mAcVq9QsBFj/Pljpaj7RPnE/rg8Q0Tin4jLACMZjVLXzja0x++MwAo9dXKiSC22/8OIwUBg6oHpislFyNRlV/ujEtPLIZlmPosfMnbDP/AGdthKjQQjUNuUm+J6xWBcQLwZ/PFSjmFQBV+E3JmSPpjh88psVm/WB8oxMcuOxZYS0kREftOOsrl2E940fnitSrmLDSpva5OMzGbE76SeRMnz2x1holqI26vPQRc++MiAdRIMe2IFzYAExO218cZjPKQPEQbcsKmdpE7owUETHUkRiwxM2UEnmYi/SPfAHiGfmIg33xuhxllXS0nD0xeSsMZus4tqUAHnYGfLG++AUMWB31GbD6YWc5npEk2HMnEFfPzRKEkgwRBMeZjArQORNxTtCzv4GIQbAeGfMwb4E1+MPpIYxTXcyZP64qXWbavOMV8xS1nxT6Db5DCgbOa9MVQSGIXn1PoTbpiuWQACGIG1pvzMz+mJcwpAiCF8wb/wA9caytSWE6YHPb9YwUKcVcwtwDe3xG3zxG4NiSY9bfrGIqlUatK7e3PHaHSYup/n8tg0cSBS21+fn/AJ9icQOOgHv/ACP1xLCn4gRPMbeuOTvBII2nmB+3kcA4i7mTEQehxxSydyTtB+o5++LUzGhlPmenvjnu77AnyODYyoFnKn67g9f0xImXIt4iNpuB+W2LHd32IHmWAxFVUDk31j8ow3KxdnQpwfhB9z8xfGY6oVJEFQNrm+3l1xmFGTPSqfEHUyBt1G+LFTPubD4T02n0xrOZCjTHieoBuPAIPkDJBPvjpe6C6Sj0yRIJsbdJtEHljuSGp+yrTouGuQm0ljy6xi4OGncOrTtA/kYE57Mo0Mkx1J3j264YeA8Mq1VD1GOgiwkyb772GObrZyroAcUzfcf9QxbUAt2I6gC8b4V+P8bqAB1JFI7G4vuJJ2Plg99rnBKVGiMxqqGqzBFJqMVVQpJCrsPhmcKOQ7QU62XWnWs6rCgr8XRgT1HPE8uRwipJavZqw41J7CvY7jZerNSDTZgpUnmwMRztHXDTms3lkDE6zpUMb7A7D1+fLrhS7O5aianeIjLpJE6SAHIhZkwSJJt+uK3aWlVeoV+FR8QPNqYYBReJi/sPLGjFKNOU+iWSDclFdjjwV6ddGZv6YXxCW3G0gxeDYiBeLXGKvFs4iKXQGCQBqa/OSbWBwH4Dmaa0iwVxYgKxvJgyomOQv5DECnXMg6eYO5I/IY7JxTuL0Z9rTRZGZFSWuOvTFeoCSTqt0/zjt6pHhUDSOsxOKz12J8RBG3MfQHEVYLN0nM2aT9B6Xx0U5SpHvf3viQkEeGADafeCBP588R5kACQLYFhoxh/aWB68vSDb98UtTGxXUdpHXpGO2BmEJPl/N8SmmVEsp/X9YwVo4ork5m8evP8AbG0qEWPiHTcj98Sfc5vf0OJRlQt7T/OeGckGjikVkeKNXI8/554zTDaQwk9DI9MaemTbWvsTiDuI8alZ5G0+20e+FAyXMLHhMavKP2GNZehAMpHnf98cqCbufFyG5gec74hZeUMvzHzkG+OAXKrpPiJnp+vnjTQxENA+e3njDS8/Sf8AGIRSJPIzzHyieWAO7OqghRLQSeYM+UW3xmOKjkkCTA5BT+Z5+eMwUKxqo1AFqUdOYoOYIZmYo2k30BhpM3IOkbDpOC/Ca5ju2q/eKbjwKYkEEzDrAJiNlXa4EiYeznFctrIL1CS3hl7qJBADKesm+23Iy01OG06rmqjVFJI1hD8YEgAkiwveL4xJt9G5qhc4FkTUzTUGy5phQSxYzEGLdNQKkASPMwcejooAAAsBAH0wJ7P5Lu9dyZMCSSQq/CJJJN5Mk88Du0HH2oVoqBlpmArWIJiSbXA5e2K/JxjyexFDlLihS+3jMjuaKc+8n/6GfrGPJ+zfCvveZpUC5VS3xDcDcx0O9+Uzj0z7SeEVM5SFWj/UZDLKPiIgDw9dhbfpzx5XwjiNShW1UvC8b8x1jpb+CcWx5VPG6OljcJUz3jOdlEo0+7pF1Vl8J1m5sJYGxMwTbzwl5rh1LMVF01paUV1BGmQAJN7P15wPKDY7IdtK1d1y9Zi8khSb3iY6xb6Y3w2pT+/APYOELqbQ3/TuTuSoVvX0xTHNSi4sx5G8U7sr/eIX4QIsIG3qcZTy3eDUWt6bftg5xDs1pqm+lDOpyRAIN+V+RHryxx/7e71Yos7wQCwQlT0uP8jzxBzinxTKxxzlHkwI1BR+OPSfpyPyxFVMc9Y9L+2DVTsPmOS6o9R/5AD2nFJeDLTJ+8NpUGAEIZmO/hvAA/uPphsclOXGLtiSTStorZXMbMBIBgKdpJgD3mPLnbB5+JUqWWf7xTHegGAzJO39gbz3jHfdUkylN8uCf6ul3qwWAClhsALnTy2xUf7OTXppmKFOkGNQOy1CVFQA+IGAQobxX2jcY7nwycGjTDGnj5WJuU4pXqP/AEKTtPKmhJPsATGGfiuUKBdVKrSDi3eqqOYifhba/r5Ysr21z1JWp5ZMsgEhKIpmEvYCGGok7k/IYr5ujxWsveZyWAnSiU1Ap/3WAm9r+WHlnhl0hMmNwWwRVlTIIIGwPUdbe+GPsn2cp5unUarICsqjRA8REncHlptgXwbs/UzTMFIULGonbxGAAIuTe3rj0fg/BBlKXdAknVqYmLkxyG1htJx5/wCoeQ8OHlHsGKPKWwW/2eZUiS9Yb80mxj+zAbiP2dU9QNIuVi+plBm/RRbDzVPLyH64H5mteJ/nTHjx8/Lapmv4Y+xNXsGNUd6VMH4gGH0a8TgXxnhNTLMNdTWDzUHlB0mTvBB9DhyzTqK1MajqdWgciEEk+vjwM7T0C1Of9a6utlYdD5D/AIxsw+dkeSMZexJ4YqLaE2pX1EkSQOTcp8+mI0zAggg+QAw0cF7E1MwuoJ3Si8vzv8QUQevT8sVuKdj6yVitOnUqoYOtVaOhB0yAQZtOPatGJ2LXf7eAkHqw6eQxmCWb4OKTQ6kEXKurDfax/XGsHkjqY1cW4dTJaslDQSS7Ml9RO5e0gmWNpBM88MPZfMM2WdgrU0g6SZM7HVJuemw22wCp9rOH1V0JmBsTEAct9xAm5H/OK1X7Q1SkaGYdgClnZZEkEqDpEMsBSrr79cYox3bNzdqg3xDtUaKLOYpUtd1WDUrOL3iQEW2/lvOPOuM8cNdyNTGZDVGa5HIfPkvywn8T42z1qlRiGZzyPh6RPMRa3IDFfL8SY1AWPxWPLf8AK+KfG2hozihwXjFfKrNOoWAk6Hvt0O49MWsrxLJcVbTUp/d80VI70GFnkX/uv7+fLFQAMVPkZ/z88Bs5w6nlRUlWZybEEqqQTAEHxHz29cDFGL30zsrktegomXr5LMIlRSjo2rUvMTAKkb2G48wcMnGOKLRZalPLLUaoLPBMEcvK23v0wljtIaqDvYOiBI+Izf1mw9weuLmc7T1MvSWKaVEq/DrEhY+JSJmflY+WDLE21XXsTmlF/n1Y3cIzdGrUX7+zOKsCmA5SnfeCNyNtx6XGPT+BihTpmllV/ppzkkEtc+K5YxEjlbHnPDcg1fLpUk0zURZoVACqgTZIAgHcSCb74M0uKZrLoqigi0km9FrXBEsu5udRO0x0xeOFJXBkXlk9T/gZePutSiwdl7tSGJFjKGYE/njx7tNxvvMwIPhVfCvTp84k9ffDd2k4zVFAFV7yk094pABKgWJjcTvA3AtvCxleFZKvTavqak4bT8UqCIsQw9BY4p43kY8MnzW/yGfjyyRuL/YLdk8+GWrlKxCLVWUqN8KugkaugKzfyGLPD+0LVMxQymXfVQoDxVRI1hdzc7EkAf8AErA7K56rIp0DUCidYI0EdImCf9Nz6jDPwDs4+TRnqgd5UA5yQN2BItc6dp+HGjyo4ZReVPbM8ck8a4NDVSq0kMqqhjFwBqNuZ3mBizRzvnhAr8TqHMsFJnSoEC+7c/f69MG+F5phZhEW3n1kzGPKTpkXkcuxxyKUzUVyi6ps0XBNp9YtOMz1fxH2wIyucbUIUtf4RE/IkYXON8QzhatECmVAC1KcMp6mIuPORbYY879ShLKowj12eh4m7sbGzQv/ADbFLMG9pmL/AM9MV+F5Jky1JWZmdaayxNyYkk4nzNQhekXJ+g/nljy1Hg6WzZ2KXFOOaeI5OiALd4WbclqisB6CBt6dMOvCs1TQs1Rgot8R5kWjnO+18eSPm9fF6DzINW3oFIGPYeCo+twkBilmIJAPU3E+kj2x6HxVPFX97Ek65WVs5WcU2qhKgAiRFiGnxzuQInaBbeTHPDeMFrLJemPhHhBDjUGUbN8Nul5tMnaOWzJEVChIMhllYsbxfmeuAmfzToTR7wBwrFBou7QWgNqA3EREiegv7HFmSkugjlm+8K6ZiloRgwAhgYMXMgQ3tuBjMeacI+0WvXqrS0uWc6VWjT1MW3jUx0ARFyDG5xrDXXoT6n6/6K/Z3tDTy/hakhVjd0mYaxm9xbbDZ2a4+q0/ujsj0FDsDWFgJuqNOkSJYBusYRe8FJVNRANVggHiI5HTuBsZ58sHuyPCVzLrSpoxqFwWb4kQCZ1WkTbeOQ3OISRrVEud7K8Mzbzl6zUSZhSvqfhmSP8AbPvfAvM/ZwlJC75gQY0sRoE2vJ9zBjb1OH3/ANPXhdYGrSpZjvVkKP8A4mEyF1SYM7n22gi+M16Wa/qFUy6LJAUlwzfhOkiLXn8JsN8cpuOmxXFPdCxw4SC7OqBUiT8JIiT6SZxSzvH6VSk9FO8ckEBzGkk9Ab3I3gWkWxYHB5lNfe0xcASFmTdgLk3gT1xUzfZxUIDA0tWzaiVBMwGBHlJvaPXFlxoV2wHklIYWjqYkgc4Hp6YsZvPadSaZQEhTp0g3MGDMEi8bjFuvk6tBx4FqAidVPxSDabXG3PFzJZuix0wC5iFK7ciCCI23GKfJx2hOFjBw37Qmq0qasikJCOZAbydSdhAMzad8PeRqxT72WpqgJZq0QI+KQLDnt6c8AuyvZAACvVyniqnxuQt1Yg2QGw89Jmemw/7beLqGpUqYKd8C9QgkagrQo0TBuCdREmBe2Mzxcn9Lot8ldo9DyGSylVVqNRSq1VVcMbhtQBEato6cowr8UGWdDUejUyyNrIFGmB3oQTFRHWVa1jcG17Wrdle3OWbJrRpPoegiQlRgDYjUASbySZjlHs3UuLUqtO+h6bQ12XfmYZgfiB5fnivBJdCcmn2JnZPthUpI9cKn3UQagWzrpEBgAADMyRG+HHOZ7LZpO9SoShUEOGGk+19MdInrjzDJcKOUzOYphWfLknSxB0Ojj4C2wYAkHnvbAbL8BqpmSlNKhyzN8QkrpbqecbE+WG4fgnJp9jrk28VV6YaprbwlRuqiASRymfLFqmXpkatM8kDQRz/CCcW6brRpBJCgAC19vO/TaMVaVemzSY0i0sfykc/+BiLo8+n2Huy2aDV1JaAu4FxJmJYkn5fTD4ygiDBHQ3GPK34xRSolJWGtyAtNQWdp56RsLXJIiLkRGG+h2lRFpCpqBWZNiNiOROKRmktmnFF9BbifDgyErYjp5YQ+2fEO5y7HmRAP+6w998ONLtjlmMa4nmwgf4wsdqOydTMZhWs2VX+ow1qpLbBFm3Uybbb4wZvHjPIpw/c3Y5uOpCn2C4flmf7xUy1es4J7uKf9JYF2J1Sxi20L67egZrtF3DUaVWk1V6mltaJ8AZvBrgaRp+GxuBOCWRAakaS6UUKFAUCVtzG1unrhT4QjK9VWFVKy1SV3PeOFLEprGk6jBBECIBjbG1daJylch34VVZjUJJMtsfw2EAYvNRUsGKgsNiQJHocCOA5l9Aaro7xgSwpSUUhtOmT0g/Ixtg1isNKicuytR4dSQMERVDEk6QBJIAm3OAL+WMxPqAxmDyFo+bcxwJQZVJYybz1ibkn3jFvIU1DNpSpTbbWGg8vCTHkTIJHkdsXBmRUICkD/AGmSd+Q+v6bGdaU/G5J5c5FiRbb0O/THmfI+melwXo2+QDrJLalUSwEs0R8TEFr72O1vTlqeoWBm5Map8wZEDl57xEjFnuXUKFSSObGwBnab/Qb72xO6uCABBO0LIN9uW46XwvJgoC8P4fm1qL92oGueYFo2MmJ3FpwYzfZ3P1qTd9l0yqqJH9QkseiyPCTe5Pthgyfb2tRlDTpuFiRPdsOvK8RzUbbnE2c+10KAEyNZyeWtInz5n19MbYODVXszSU0+hSocJC11p1mpnUhmmhMU4uLREyZ389sR5XOfcM2KlqqJJYECWBB0kbhTrNiDuRbDdmXev/1XylPvBdUqDUsifi0mGFuXW2BTdi8qE8ObpqTye4aCAwmBz6C9rC2Jp09B77KPFvtOerTY09a1DMJ3cBQATq1EySJBM+XlhUzva9hR7uuO+qTB1w1h7TY+d8E+1VJkrqneUnXuykoSA6gcwfx6bmOnKSSvZDhyVKrgz3gXXfeRJYEGwuBy5jqMb8X2kJ9lzgOZzOZJ0nuaAP4FA53UEAMxjoQBufP0PKcIoqFbRq0iRrOq/MxtPnEnmThf4WgqCk4YFYFhA0n8UARefLDTRcReB/JviopFxviYpZdy7BQVKr0kgxA+seXljzxO10uVC6EgKg7skm4JZr85NgIAwQ7X8aXMVe7onWKQHiUgAFuYJsbSLdcKdXIszAVGqCfxAal+S3wrO7H/ADPFVggkHc6maIFokKL9ZMnA7iHEsrptmqgJ5oiT7EyR9PbC3mOBtUUmnVJ0wt+ZAmxN/aLYB5zLVKRUOt2FhfrG2I/Q2BQrY0ZXjtPLaxlgxepZq1SDUKkDwiLKN9rnDTwbNNXoQG1OG+Gb3Ax5OKp1b6SPYiPXBvgfFa2UZXPwGJ9TeCTsfXC5I8o0Wg6dj3Wy9YeQUjeJkSLW3wZ4H2lfLsEcd5SO6m5UXun7c74AJxR6lA1UhKSuV31AwJfSRbmokWkwMEGy3hVu8pEOAR4gd77RPlBgzyx5rhLG7RstTWx/ynG8mKAqiKakatEkETCiUB32gcvLC/l+ICrWdwieDVDBWWppJhiCTEG8agJPXmu18gY0sFab72HzO/l84wc4ZUo0wEdWU21MqgkgTEiZ1XPiHlY4vDPydSIyxVtDRkkpsyChUNpJBIEeiqAp5yb/AD2JcQ4gUpsWEFfYHpBPXlijluPZUqKhrmFizSPKynbp8xzxrjGep1aTaSKisptvMSR9Rt+2NE2uNxIxW9oB1O07GGGoibiJj1tjeCP2fqtHJsW8A1ljf/Sv7Y1hI4nJJ2M506o8fy+dCWcBS25VY95HzwWoZ9SA3jtAAI0k8pvc38+ptzK8b4FQWMxlqqtSche7Z2LoTeIuSBHmAN5GAmayj0naG1U1jxKCVhttxIkyOdwBJvjHOJsg0y4udbYALOx3n19sFc3lGGWpuxdO8ZrlwHYeEhlXko8Qtchp9FXN5s20aXmZE6T18JjyP088XOJ8ZzGZRErOxZPgKgLpGmDtYzufpAiBBJJ2GVvoJZejTVQdcGOl/wDuvfry5+1pK9NYO+0+/U7j5YDpkGUKkgsYI0k+InY9ZMkHlIOPR1+zeiURWZtQEMQbHrAIJA8/4OjhlkuhJZIw7PPeIUkrHwnSf7oBP82xIeGOKanSoViQAV3IswImBYixgxhw4r9mkLOXqtP9jwZsfxWjpthVzNBqJNN9SNIkMD8+h9b46cJ49NHRnGfRRq8IBpiiKIKq2sTup5lGWGAPOScLtYNlq4dyoMaVapMMuxDECxi1xFgeuGujmyNWpttl6zsJMfPFfivDDWUJphWMu7NaIsQAJmZPl54phzzjLfQuTFGS12KVTiS5eo706xK6oCqQwGzfECJHlfa+2C2Q7TUai1jVLsrktpkzIAGgwZgxz3JOFfOcDdKkKJAI+IH36SPkcTZHs7VqSquije9tsep80e7Mfxy/BlXOukh6aDVB0AeHSBYATtvvjRD1l00aBaOaAke/IR54duC9ksvSIq5usKzbAC4HS3lf9Bhvy/aqjSEU6TBVmwhSSLwBPPrbpiEvIiOsTPMezlKidSu39YFhAIAB2vIv7XwyZbsjXpsmZp6e9nwl238xrJ5W5dQMR9taiZpPvNPLGjWpwQ0KGcSAbCZIJ3F9/bfDO1FSrSUVq+oLE6iSxt8JHQX8W8jGectcolFF9BzNcPfOoGenl1fn4FqD/ujzX6+YlY432HzOXqFQtMCoslEJ0Ny2MyRG1+WGWsWNFnouvdKBBQ6W35GbX6fIb4jyfH83TTQpFQTZ6ssyT/aLTvNziccjSG42IVDsrX/BCiTKFzEjaLeu+PQexeTy9NNGYK6ySTr5GIldwPW/tjnWzEu41NqMkATeOU7D+Ti0uW/Fsd9xI8/L5/tgfM72P8aoOcU7EB6a1Mqy3EwxkNP4lcHnvt8sK9KiU1KFgiSVuIjff6D6YutXNOWDOB/ahJkHeRIsZx3mqNEKumo0mQ0giLR4STJ5jC5HGW46OgnHTYNpHU3jBKzcqBMdY2t7YZiMglL+jWYMgKqIfcifEpXY28UAX35YC0adMEky6AWDGDJ31HTYeYwxZDtHQpCKeXCgwGIIYkcpm5A9cNglFfdQMqbf02A8h23yIR6FWp3epy0K6W5AEnzGoe2Mwdr1+F1Z7zL0ZFvFQUmx5QDqveMZjWuDX3EPq/Aj0MupZwVUiUtAj4jywX7ZUVFPLQoEqQYG4lbHyxmMxhXRqf3CW6hdECP6fK2+DvBqY7yIEQeXrjWMwr+5FX0XuK2Smwsy1G0nmIEiDyvhv+zjNu9OrrdmgpGpiYkEmJ2nGYzHoeP0Yc/ocYwlfafSXuqLQNXeATF4O4npjMZinkf42Tw/ehRooNK2Hxfri1wRyalzPif8sZjMeVj6N0yhmUEtYfiH/jipmKKxT8I+XpjMZgr2F9k9KioUQoE723iYxap/FHLw2xmMwrCd5vLJ3nwrcxsOYvhGaiq16gVQok2AgY3jMWw9MlP0EMvXYKiBiFLXUEwbruNjg1kmOth5/wD6xrGYXJ0NEML8B9G+k4ykZpE84GNYzEvQ/spU3PfLf8I/I4kBuPQYzGYSQUQZoXp+p/LFykLj1xmMwoStUqHUokxItjWMxmKx6Az/2Q=="/>
          <p:cNvSpPr>
            <a:spLocks noChangeAspect="1" noChangeArrowheads="1"/>
          </p:cNvSpPr>
          <p:nvPr/>
        </p:nvSpPr>
        <p:spPr bwMode="auto">
          <a:xfrm>
            <a:off x="328613" y="-441325"/>
            <a:ext cx="1905000" cy="1238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Georgia" pitchFamily="-65" charset="0"/>
            </a:endParaRPr>
          </a:p>
        </p:txBody>
      </p:sp>
      <p:grpSp>
        <p:nvGrpSpPr>
          <p:cNvPr id="2" name="1 Grupo"/>
          <p:cNvGrpSpPr/>
          <p:nvPr/>
        </p:nvGrpSpPr>
        <p:grpSpPr>
          <a:xfrm>
            <a:off x="5499894" y="2359546"/>
            <a:ext cx="3400425" cy="3470275"/>
            <a:chOff x="5518150" y="2647950"/>
            <a:chExt cx="3400425" cy="3470275"/>
          </a:xfrm>
        </p:grpSpPr>
        <p:pic>
          <p:nvPicPr>
            <p:cNvPr id="16389" name="Picture 5" descr="https://encrypted-tbn0.google.com/images?q=tbn:ANd9GcR2heEKPtT02O_HsCNh2mtA4_yycBERHQwTYw62Jo413hc7LI5deQ"/>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829550" y="4484688"/>
              <a:ext cx="1089025" cy="723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1" name="Picture 7" descr="https://encrypted-tbn2.google.com/images?q=tbn:ANd9GcTgFOnN8FNrlO6jgOIuBn7I2yxvDBy8NvYqE87xkNIKfCrSn32AA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00838" y="4484688"/>
              <a:ext cx="1071562" cy="723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3" name="Picture 9" descr="https://encrypted-tbn0.google.com/images?q=tbn:ANd9GcRgQ9R38mSNYPAGvCZf4h0FSId_hDF8HMXuyVuwfWPXa-kvZ6Du"/>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7829550" y="5337175"/>
              <a:ext cx="1089025" cy="781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05" name="Picture 21" descr="https://encrypted-tbn0.google.com/images?q=tbn:ANd9GcTSfsf4tTAgK3l8eEZ8sbZ14YVWGedZ7Eh2XAJRurA1i-7KiTvsjQ"/>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677025" y="2693988"/>
              <a:ext cx="1095375" cy="7286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07" name="Picture 23" descr="https://encrypted-tbn2.google.com/images?q=tbn:ANd9GcR3vUg_JgAb8XeG81-aj7XhxhRJG4Jgu_NJHC1V6PzsoLaTIoK6nQ"/>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6684963" y="3559175"/>
              <a:ext cx="1087437" cy="827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17" name="Picture 33" descr="https://encrypted-tbn3.google.com/images?q=tbn:ANd9GcRKmQU7XF7eMlAnaU0dNePNTtrfMb7VPAvri7FVR0CKLfd2WXC1kA"/>
            <p:cNvPicPr>
              <a:picLocks noChangeAspect="1" noChangeArrowheads="1"/>
            </p:cNvPicPr>
            <p:nvPr/>
          </p:nvPicPr>
          <p:blipFill>
            <a:blip r:embed="rId8">
              <a:extLst>
                <a:ext uri="{28A0092B-C50C-407E-A947-70E740481C1C}">
                  <a14:useLocalDpi xmlns:a14="http://schemas.microsoft.com/office/drawing/2010/main" xmlns="" val="0"/>
                </a:ext>
              </a:extLst>
            </a:blip>
            <a:srcRect r="22205"/>
            <a:stretch>
              <a:fillRect/>
            </a:stretch>
          </p:blipFill>
          <p:spPr bwMode="auto">
            <a:xfrm>
              <a:off x="6764338" y="5346700"/>
              <a:ext cx="1008062" cy="766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19" name="Picture 35" descr="https://encrypted-tbn1.google.com/images?q=tbn:ANd9GcQal1ZtMZuqRC1kvWRBMqp4QhcbneQiKx6wVxzvOyq_W-7i_3bSeA"/>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7829550" y="3559175"/>
              <a:ext cx="1039813" cy="827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21" name="Picture 37" descr="https://encrypted-tbn1.google.com/images?q=tbn:ANd9GcT-2D3oo5cJEQ6JqEG_UHIGfUJoEk09lupaE5pcXLkAQcj_rChn"/>
            <p:cNvPicPr>
              <a:picLocks noChangeAspect="1" noChangeArrowheads="1"/>
            </p:cNvPicPr>
            <p:nvPr/>
          </p:nvPicPr>
          <p:blipFill>
            <a:blip r:embed="rId10">
              <a:extLst>
                <a:ext uri="{28A0092B-C50C-407E-A947-70E740481C1C}">
                  <a14:useLocalDpi xmlns:a14="http://schemas.microsoft.com/office/drawing/2010/main" xmlns="" val="0"/>
                </a:ext>
              </a:extLst>
            </a:blip>
            <a:srcRect r="11374"/>
            <a:stretch>
              <a:fillRect/>
            </a:stretch>
          </p:blipFill>
          <p:spPr bwMode="auto">
            <a:xfrm>
              <a:off x="7829550" y="2647950"/>
              <a:ext cx="1052513" cy="820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25" name="Picture 41" descr="https://encrypted-tbn1.google.com/images?q=tbn:ANd9GcQ95ckIYxiNkloUe4SvLPXH9cL_SWQMNrbS4Cm0QAFN9uw_UqHW"/>
            <p:cNvPicPr>
              <a:picLocks noChangeAspect="1" noChangeArrowheads="1"/>
            </p:cNvPicPr>
            <p:nvPr/>
          </p:nvPicPr>
          <p:blipFill>
            <a:blip r:embed="rId11">
              <a:extLst>
                <a:ext uri="{28A0092B-C50C-407E-A947-70E740481C1C}">
                  <a14:useLocalDpi xmlns:a14="http://schemas.microsoft.com/office/drawing/2010/main" xmlns="" val="0"/>
                </a:ext>
              </a:extLst>
            </a:blip>
            <a:srcRect/>
            <a:stretch>
              <a:fillRect/>
            </a:stretch>
          </p:blipFill>
          <p:spPr bwMode="auto">
            <a:xfrm>
              <a:off x="5537200" y="3559175"/>
              <a:ext cx="1073150" cy="800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27" name="Picture 43" descr="https://encrypted-tbn1.google.com/images?q=tbn:ANd9GcTo5d9mrcqHg4cII7HrT_2iBIyqTddQ8Keo9WDmIZ8UQbtUHC9Liw"/>
            <p:cNvPicPr>
              <a:picLocks noChangeAspect="1" noChangeArrowheads="1"/>
            </p:cNvPicPr>
            <p:nvPr/>
          </p:nvPicPr>
          <p:blipFill>
            <a:blip r:embed="rId12" cstate="print">
              <a:extLst>
                <a:ext uri="{28A0092B-C50C-407E-A947-70E740481C1C}">
                  <a14:useLocalDpi xmlns:a14="http://schemas.microsoft.com/office/drawing/2010/main" xmlns="" val="0"/>
                </a:ext>
              </a:extLst>
            </a:blip>
            <a:srcRect/>
            <a:stretch>
              <a:fillRect/>
            </a:stretch>
          </p:blipFill>
          <p:spPr bwMode="auto">
            <a:xfrm>
              <a:off x="5537200" y="2678113"/>
              <a:ext cx="1068388" cy="717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29" name="Picture 45" descr="https://encrypted-tbn2.google.com/images?q=tbn:ANd9GcSH_g-kRIbnZzvxz9-H39irXtHTBYn5RI5CbdrKqb8tjOWz5ZknYQ"/>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5548313" y="4465638"/>
              <a:ext cx="1079500" cy="742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431" name="Picture 47" descr="https://encrypted-tbn0.google.com/images?q=tbn:ANd9GcQhyg2PkqhmlddbQK5utQ98ldSTW68Aus3iJzeC-Y38KYsm0jOA"/>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5518150" y="5337175"/>
              <a:ext cx="1166813" cy="776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4362" name="TextBox 26"/>
          <p:cNvSpPr txBox="1">
            <a:spLocks noChangeArrowheads="1"/>
          </p:cNvSpPr>
          <p:nvPr/>
        </p:nvSpPr>
        <p:spPr bwMode="auto">
          <a:xfrm>
            <a:off x="114416" y="3559175"/>
            <a:ext cx="5421312" cy="2586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r>
              <a:rPr lang="es-MX" dirty="0">
                <a:latin typeface="Georgia" pitchFamily="-65" charset="0"/>
              </a:rPr>
              <a:t>“Cada persona al nacer posee una </a:t>
            </a:r>
            <a:r>
              <a:rPr lang="es-MX" dirty="0" smtClean="0">
                <a:latin typeface="Georgia" pitchFamily="-65" charset="0"/>
              </a:rPr>
              <a:t>ciudadanía</a:t>
            </a:r>
            <a:endParaRPr lang="es-MX" dirty="0">
              <a:latin typeface="Georgia" pitchFamily="-65" charset="0"/>
            </a:endParaRPr>
          </a:p>
          <a:p>
            <a:pPr eaLnBrk="1" hangingPunct="1"/>
            <a:r>
              <a:rPr lang="es-MX" dirty="0">
                <a:latin typeface="Georgia" pitchFamily="-65" charset="0"/>
              </a:rPr>
              <a:t>dual, en el reino de los sanos y en el reino de los</a:t>
            </a:r>
          </a:p>
          <a:p>
            <a:pPr eaLnBrk="1" hangingPunct="1"/>
            <a:r>
              <a:rPr lang="es-MX" dirty="0">
                <a:latin typeface="Georgia" pitchFamily="-65" charset="0"/>
              </a:rPr>
              <a:t>enfermos.  Aunque todos </a:t>
            </a:r>
            <a:r>
              <a:rPr lang="es-MX" dirty="0" smtClean="0">
                <a:latin typeface="Georgia" pitchFamily="-65" charset="0"/>
              </a:rPr>
              <a:t>preferiríamos </a:t>
            </a:r>
            <a:r>
              <a:rPr lang="es-MX" dirty="0">
                <a:latin typeface="Georgia" pitchFamily="-65" charset="0"/>
              </a:rPr>
              <a:t>solo utilizar</a:t>
            </a:r>
          </a:p>
          <a:p>
            <a:pPr eaLnBrk="1" hangingPunct="1"/>
            <a:r>
              <a:rPr lang="es-MX" dirty="0">
                <a:latin typeface="Georgia" pitchFamily="-65" charset="0"/>
              </a:rPr>
              <a:t>el pasaporte bueno, tarde o temprano cada uno</a:t>
            </a:r>
          </a:p>
          <a:p>
            <a:pPr eaLnBrk="1" hangingPunct="1"/>
            <a:r>
              <a:rPr lang="es-MX" dirty="0">
                <a:latin typeface="Georgia" pitchFamily="-65" charset="0"/>
              </a:rPr>
              <a:t>se ve obligado, al menos por un tiempo</a:t>
            </a:r>
          </a:p>
          <a:p>
            <a:pPr eaLnBrk="1" hangingPunct="1"/>
            <a:r>
              <a:rPr lang="es-MX" dirty="0">
                <a:latin typeface="Georgia" pitchFamily="-65" charset="0"/>
              </a:rPr>
              <a:t>a identificarse como ciudadano de aquel otro lugar”</a:t>
            </a:r>
          </a:p>
          <a:p>
            <a:pPr eaLnBrk="1" hangingPunct="1"/>
            <a:endParaRPr lang="es-MX" dirty="0">
              <a:latin typeface="Georgia" pitchFamily="-65" charset="0"/>
            </a:endParaRPr>
          </a:p>
          <a:p>
            <a:pPr eaLnBrk="1" hangingPunct="1"/>
            <a:r>
              <a:rPr lang="es-MX" sz="1200" b="1" dirty="0" err="1">
                <a:latin typeface="Georgia" pitchFamily="-65" charset="0"/>
              </a:rPr>
              <a:t>Sontang</a:t>
            </a:r>
            <a:r>
              <a:rPr lang="es-MX" sz="1200" b="1" dirty="0">
                <a:latin typeface="Georgia" pitchFamily="-65" charset="0"/>
              </a:rPr>
              <a:t>, </a:t>
            </a:r>
            <a:r>
              <a:rPr lang="es-MX" sz="1200" b="1" dirty="0" err="1">
                <a:latin typeface="Georgia" pitchFamily="-65" charset="0"/>
              </a:rPr>
              <a:t>Susan</a:t>
            </a:r>
            <a:r>
              <a:rPr lang="es-MX" sz="1200" b="1" dirty="0">
                <a:latin typeface="Georgia" pitchFamily="-65" charset="0"/>
              </a:rPr>
              <a:t> La enfermedad como metáfora </a:t>
            </a:r>
          </a:p>
          <a:p>
            <a:pPr eaLnBrk="1" hangingPunct="1"/>
            <a:r>
              <a:rPr lang="es-MX" sz="1200" b="1" dirty="0">
                <a:latin typeface="Georgia" pitchFamily="-65" charset="0"/>
              </a:rPr>
              <a:t>el SIDA y sus metáforas. Citado en </a:t>
            </a:r>
          </a:p>
          <a:p>
            <a:pPr eaLnBrk="1" hangingPunct="1"/>
            <a:r>
              <a:rPr lang="es-MX" sz="1200" b="1" dirty="0">
                <a:latin typeface="Georgia" pitchFamily="-65" charset="0"/>
              </a:rPr>
              <a:t>“Emperador de todos los males”  p. 9</a:t>
            </a:r>
          </a:p>
        </p:txBody>
      </p:sp>
      <p:sp>
        <p:nvSpPr>
          <p:cNvPr id="26" name="3 Marcador de pie de página"/>
          <p:cNvSpPr>
            <a:spLocks noGrp="1"/>
          </p:cNvSpPr>
          <p:nvPr>
            <p:ph type="ftr" sz="quarter" idx="11"/>
          </p:nvPr>
        </p:nvSpPr>
        <p:spPr>
          <a:xfrm>
            <a:off x="3048000" y="6356350"/>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3281838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onica\Documents\CONEDSA\Atlas\Mapa Costa Rica - Prestación Servicios.png"/>
          <p:cNvPicPr>
            <a:picLocks noChangeAspect="1" noChangeArrowheads="1"/>
          </p:cNvPicPr>
          <p:nvPr/>
        </p:nvPicPr>
        <p:blipFill rotWithShape="1">
          <a:blip r:embed="rId3" cstate="print"/>
          <a:srcRect l="1695" t="5657" r="6037"/>
          <a:stretch/>
        </p:blipFill>
        <p:spPr bwMode="auto">
          <a:xfrm>
            <a:off x="251520" y="818866"/>
            <a:ext cx="8568952" cy="5706478"/>
          </a:xfrm>
          <a:prstGeom prst="rect">
            <a:avLst/>
          </a:prstGeom>
        </p:spPr>
      </p:pic>
      <p:sp>
        <p:nvSpPr>
          <p:cNvPr id="3" name="1 Título"/>
          <p:cNvSpPr>
            <a:spLocks noGrp="1"/>
          </p:cNvSpPr>
          <p:nvPr>
            <p:ph type="title"/>
          </p:nvPr>
        </p:nvSpPr>
        <p:spPr>
          <a:xfrm>
            <a:off x="467544" y="-459432"/>
            <a:ext cx="8229600" cy="1143000"/>
          </a:xfrm>
        </p:spPr>
        <p:txBody>
          <a:bodyPr>
            <a:normAutofit/>
          </a:bodyPr>
          <a:lstStyle/>
          <a:p>
            <a:r>
              <a:rPr lang="es-ES_tradnl" dirty="0">
                <a:solidFill>
                  <a:schemeClr val="accent6">
                    <a:lumMod val="75000"/>
                  </a:schemeClr>
                </a:solidFill>
              </a:rPr>
              <a:t>Mapa del Sistema de Salud de Costa Rica</a:t>
            </a:r>
            <a:endParaRPr lang="es-CR" dirty="0">
              <a:solidFill>
                <a:schemeClr val="accent6">
                  <a:lumMod val="75000"/>
                </a:schemeClr>
              </a:solidFill>
            </a:endParaRPr>
          </a:p>
        </p:txBody>
      </p:sp>
    </p:spTree>
    <p:extLst>
      <p:ext uri="{BB962C8B-B14F-4D97-AF65-F5344CB8AC3E}">
        <p14:creationId xmlns:p14="http://schemas.microsoft.com/office/powerpoint/2010/main" xmlns="" val="28555395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4"/>
          <p:cNvPicPr>
            <a:picLocks noChangeAspect="1" noChangeArrowheads="1"/>
          </p:cNvPicPr>
          <p:nvPr/>
        </p:nvPicPr>
        <p:blipFill>
          <a:blip r:embed="rId2">
            <a:alphaModFix/>
            <a:extLst>
              <a:ext uri="{28A0092B-C50C-407E-A947-70E740481C1C}">
                <a14:useLocalDpi xmlns:a14="http://schemas.microsoft.com/office/drawing/2010/main" xmlns="" val="0"/>
              </a:ext>
            </a:extLst>
          </a:blip>
          <a:srcRect/>
          <a:stretch>
            <a:fillRect/>
          </a:stretch>
        </p:blipFill>
        <p:spPr bwMode="auto">
          <a:xfrm>
            <a:off x="192816" y="164353"/>
            <a:ext cx="8700359" cy="6559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655107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4" descr="red%20hc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11188" y="361950"/>
            <a:ext cx="8208962" cy="6496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357150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0825" y="361950"/>
            <a:ext cx="8496300" cy="6496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554" name="Text Box 5"/>
          <p:cNvSpPr txBox="1">
            <a:spLocks noChangeArrowheads="1"/>
          </p:cNvSpPr>
          <p:nvPr/>
        </p:nvSpPr>
        <p:spPr bwMode="auto">
          <a:xfrm>
            <a:off x="395288" y="5589588"/>
            <a:ext cx="2217737"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Asalariados urbanos</a:t>
            </a:r>
            <a:endParaRPr lang="es-ES" sz="1400" b="1">
              <a:solidFill>
                <a:schemeClr val="bg2"/>
              </a:solidFill>
              <a:latin typeface="Verdana" charset="0"/>
            </a:endParaRPr>
          </a:p>
        </p:txBody>
      </p:sp>
      <p:sp>
        <p:nvSpPr>
          <p:cNvPr id="23555" name="Text Box 6"/>
          <p:cNvSpPr txBox="1">
            <a:spLocks noChangeArrowheads="1"/>
          </p:cNvSpPr>
          <p:nvPr/>
        </p:nvSpPr>
        <p:spPr bwMode="auto">
          <a:xfrm>
            <a:off x="2627313" y="5661025"/>
            <a:ext cx="2503487"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1956 Beneficio familiar</a:t>
            </a:r>
            <a:endParaRPr lang="es-ES" sz="1400" b="1">
              <a:solidFill>
                <a:schemeClr val="bg2"/>
              </a:solidFill>
              <a:latin typeface="Verdana" charset="0"/>
            </a:endParaRPr>
          </a:p>
        </p:txBody>
      </p:sp>
      <p:sp>
        <p:nvSpPr>
          <p:cNvPr id="23556" name="Text Box 7"/>
          <p:cNvSpPr txBox="1">
            <a:spLocks noChangeArrowheads="1"/>
          </p:cNvSpPr>
          <p:nvPr/>
        </p:nvSpPr>
        <p:spPr bwMode="auto">
          <a:xfrm>
            <a:off x="3203575" y="5300663"/>
            <a:ext cx="247332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1959 Pensionados IVM</a:t>
            </a:r>
            <a:endParaRPr lang="es-ES" sz="1400" b="1">
              <a:solidFill>
                <a:schemeClr val="bg2"/>
              </a:solidFill>
              <a:latin typeface="Verdana" charset="0"/>
            </a:endParaRPr>
          </a:p>
        </p:txBody>
      </p:sp>
      <p:sp>
        <p:nvSpPr>
          <p:cNvPr id="23557" name="Text Box 8"/>
          <p:cNvSpPr txBox="1">
            <a:spLocks noChangeArrowheads="1"/>
          </p:cNvSpPr>
          <p:nvPr/>
        </p:nvSpPr>
        <p:spPr bwMode="auto">
          <a:xfrm>
            <a:off x="3924300" y="4724400"/>
            <a:ext cx="262413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1972  Seguro Voluntario</a:t>
            </a:r>
            <a:endParaRPr lang="es-ES" sz="1400" b="1">
              <a:solidFill>
                <a:schemeClr val="bg2"/>
              </a:solidFill>
              <a:latin typeface="Verdana" charset="0"/>
            </a:endParaRPr>
          </a:p>
        </p:txBody>
      </p:sp>
      <p:sp>
        <p:nvSpPr>
          <p:cNvPr id="23558" name="Text Box 9"/>
          <p:cNvSpPr txBox="1">
            <a:spLocks noChangeArrowheads="1"/>
          </p:cNvSpPr>
          <p:nvPr/>
        </p:nvSpPr>
        <p:spPr bwMode="auto">
          <a:xfrm>
            <a:off x="1835150" y="4292600"/>
            <a:ext cx="247015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1973 Ruptura de topes</a:t>
            </a:r>
          </a:p>
          <a:p>
            <a:pPr eaLnBrk="1" hangingPunct="1"/>
            <a:r>
              <a:rPr lang="es-MX" sz="1400" b="1">
                <a:solidFill>
                  <a:schemeClr val="bg2"/>
                </a:solidFill>
                <a:latin typeface="Verdana" charset="0"/>
              </a:rPr>
              <a:t>Traspaso de hospitales</a:t>
            </a:r>
            <a:endParaRPr lang="es-ES" sz="1400" b="1">
              <a:solidFill>
                <a:schemeClr val="bg2"/>
              </a:solidFill>
              <a:latin typeface="Verdana" charset="0"/>
            </a:endParaRPr>
          </a:p>
        </p:txBody>
      </p:sp>
      <p:sp>
        <p:nvSpPr>
          <p:cNvPr id="23559" name="Text Box 10"/>
          <p:cNvSpPr txBox="1">
            <a:spLocks noChangeArrowheads="1"/>
          </p:cNvSpPr>
          <p:nvPr/>
        </p:nvSpPr>
        <p:spPr bwMode="auto">
          <a:xfrm>
            <a:off x="1763713" y="4005263"/>
            <a:ext cx="3563937"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1974 Ley Asignaciones Familiares</a:t>
            </a:r>
            <a:endParaRPr lang="es-ES" sz="1400" b="1">
              <a:solidFill>
                <a:schemeClr val="bg2"/>
              </a:solidFill>
              <a:latin typeface="Verdana" charset="0"/>
            </a:endParaRPr>
          </a:p>
        </p:txBody>
      </p:sp>
      <p:sp>
        <p:nvSpPr>
          <p:cNvPr id="23560" name="Text Box 11"/>
          <p:cNvSpPr txBox="1">
            <a:spLocks noChangeArrowheads="1"/>
          </p:cNvSpPr>
          <p:nvPr/>
        </p:nvSpPr>
        <p:spPr bwMode="auto">
          <a:xfrm>
            <a:off x="4140200" y="3716338"/>
            <a:ext cx="249078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1976 Pensionados RNC</a:t>
            </a:r>
            <a:endParaRPr lang="es-ES" sz="1400" b="1">
              <a:solidFill>
                <a:schemeClr val="bg2"/>
              </a:solidFill>
              <a:latin typeface="Verdana" charset="0"/>
            </a:endParaRPr>
          </a:p>
        </p:txBody>
      </p:sp>
      <p:sp>
        <p:nvSpPr>
          <p:cNvPr id="23561" name="Text Box 12"/>
          <p:cNvSpPr txBox="1">
            <a:spLocks noChangeArrowheads="1"/>
          </p:cNvSpPr>
          <p:nvPr/>
        </p:nvSpPr>
        <p:spPr bwMode="auto">
          <a:xfrm>
            <a:off x="5219700" y="3213100"/>
            <a:ext cx="331152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1984 Asegurado Cuenta Estado</a:t>
            </a:r>
            <a:endParaRPr lang="es-ES" sz="1400" b="1">
              <a:solidFill>
                <a:schemeClr val="bg2"/>
              </a:solidFill>
              <a:latin typeface="Verdana" charset="0"/>
            </a:endParaRPr>
          </a:p>
        </p:txBody>
      </p:sp>
      <p:sp>
        <p:nvSpPr>
          <p:cNvPr id="23562" name="Text Box 13"/>
          <p:cNvSpPr txBox="1">
            <a:spLocks noChangeArrowheads="1"/>
          </p:cNvSpPr>
          <p:nvPr/>
        </p:nvSpPr>
        <p:spPr bwMode="auto">
          <a:xfrm>
            <a:off x="5965825" y="2781300"/>
            <a:ext cx="2351088"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400" b="1">
                <a:solidFill>
                  <a:schemeClr val="bg2"/>
                </a:solidFill>
                <a:latin typeface="Verdana" charset="0"/>
              </a:rPr>
              <a:t>1985 Seguros colectivos</a:t>
            </a:r>
            <a:endParaRPr lang="es-ES" sz="1400" b="1">
              <a:solidFill>
                <a:schemeClr val="bg2"/>
              </a:solidFill>
              <a:latin typeface="Verdana" charset="0"/>
            </a:endParaRPr>
          </a:p>
        </p:txBody>
      </p:sp>
    </p:spTree>
    <p:extLst>
      <p:ext uri="{BB962C8B-B14F-4D97-AF65-F5344CB8AC3E}">
        <p14:creationId xmlns:p14="http://schemas.microsoft.com/office/powerpoint/2010/main" xmlns="" val="4667698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5288" y="309563"/>
            <a:ext cx="8208962" cy="6288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4578" name="Oval 5"/>
          <p:cNvSpPr>
            <a:spLocks noChangeArrowheads="1"/>
          </p:cNvSpPr>
          <p:nvPr/>
        </p:nvSpPr>
        <p:spPr bwMode="auto">
          <a:xfrm>
            <a:off x="7885113" y="4868863"/>
            <a:ext cx="935037" cy="4318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4579" name="Line 6"/>
          <p:cNvSpPr>
            <a:spLocks noChangeShapeType="1"/>
          </p:cNvSpPr>
          <p:nvPr/>
        </p:nvSpPr>
        <p:spPr bwMode="auto">
          <a:xfrm>
            <a:off x="4572000" y="5949950"/>
            <a:ext cx="5762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ES"/>
          </a:p>
        </p:txBody>
      </p:sp>
      <p:sp>
        <p:nvSpPr>
          <p:cNvPr id="24580" name="Line 7"/>
          <p:cNvSpPr>
            <a:spLocks noChangeShapeType="1"/>
          </p:cNvSpPr>
          <p:nvPr/>
        </p:nvSpPr>
        <p:spPr bwMode="auto">
          <a:xfrm>
            <a:off x="8172450" y="5949950"/>
            <a:ext cx="431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ES"/>
          </a:p>
        </p:txBody>
      </p:sp>
    </p:spTree>
    <p:extLst>
      <p:ext uri="{BB962C8B-B14F-4D97-AF65-F5344CB8AC3E}">
        <p14:creationId xmlns:p14="http://schemas.microsoft.com/office/powerpoint/2010/main" xmlns="" val="3514213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835150" y="381000"/>
            <a:ext cx="6851650" cy="1371600"/>
          </a:xfrm>
          <a:prstGeom prst="rect">
            <a:avLst/>
          </a:prstGeom>
          <a:noFill/>
          <a:ln w="9525">
            <a:noFill/>
            <a:miter lim="800000"/>
            <a:headEnd/>
            <a:tailEnd/>
          </a:ln>
          <a:effectLst/>
        </p:spPr>
        <p:txBody>
          <a:bodyPr anchor="ctr"/>
          <a:lstStyle/>
          <a:p>
            <a:pPr algn="ctr">
              <a:defRPr/>
            </a:pPr>
            <a:r>
              <a:rPr lang="es-MX" sz="4400">
                <a:solidFill>
                  <a:schemeClr val="tx2"/>
                </a:solidFill>
                <a:effectLst>
                  <a:outerShdw blurRad="38100" dist="38100" dir="2700000" algn="tl">
                    <a:srgbClr val="000000"/>
                  </a:outerShdw>
                </a:effectLst>
                <a:ea typeface="+mn-ea"/>
                <a:cs typeface="+mn-cs"/>
              </a:rPr>
              <a:t>Esperanza de Vida al Nacer</a:t>
            </a:r>
            <a:endParaRPr lang="es-ES" sz="4400">
              <a:solidFill>
                <a:schemeClr val="tx2"/>
              </a:solidFill>
              <a:effectLst>
                <a:outerShdw blurRad="38100" dist="38100" dir="2700000" algn="tl">
                  <a:srgbClr val="000000"/>
                </a:outerShdw>
              </a:effectLst>
              <a:ea typeface="+mn-ea"/>
              <a:cs typeface="+mn-cs"/>
            </a:endParaRPr>
          </a:p>
        </p:txBody>
      </p:sp>
      <p:graphicFrame>
        <p:nvGraphicFramePr>
          <p:cNvPr id="25602" name="Object 3"/>
          <p:cNvGraphicFramePr>
            <a:graphicFrameLocks noChangeAspect="1"/>
          </p:cNvGraphicFramePr>
          <p:nvPr/>
        </p:nvGraphicFramePr>
        <p:xfrm>
          <a:off x="457200" y="1700213"/>
          <a:ext cx="5194300" cy="4681537"/>
        </p:xfrm>
        <a:graphic>
          <a:graphicData uri="http://schemas.openxmlformats.org/presentationml/2006/ole">
            <p:oleObj spid="_x0000_s5128" name="Gráfico" r:id="rId3" imgW="5457812" imgH="3533948" progId="">
              <p:embed/>
            </p:oleObj>
          </a:graphicData>
        </a:graphic>
      </p:graphicFrame>
      <p:sp>
        <p:nvSpPr>
          <p:cNvPr id="25603" name="Text Box 4"/>
          <p:cNvSpPr txBox="1">
            <a:spLocks noChangeArrowheads="1"/>
          </p:cNvSpPr>
          <p:nvPr/>
        </p:nvSpPr>
        <p:spPr bwMode="auto">
          <a:xfrm>
            <a:off x="395288" y="6308725"/>
            <a:ext cx="5283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800">
                <a:latin typeface="Tahoma" charset="0"/>
              </a:rPr>
              <a:t>Fuente: Estado de la Nación y Estado de la Región</a:t>
            </a:r>
            <a:endParaRPr lang="es-ES" sz="1800">
              <a:latin typeface="Tahoma" charset="0"/>
            </a:endParaRPr>
          </a:p>
        </p:txBody>
      </p:sp>
      <p:graphicFrame>
        <p:nvGraphicFramePr>
          <p:cNvPr id="29701" name="Group 5"/>
          <p:cNvGraphicFramePr>
            <a:graphicFrameLocks noGrp="1"/>
          </p:cNvGraphicFramePr>
          <p:nvPr/>
        </p:nvGraphicFramePr>
        <p:xfrm>
          <a:off x="6300788" y="2349500"/>
          <a:ext cx="2663825" cy="1655763"/>
        </p:xfrm>
        <a:graphic>
          <a:graphicData uri="http://schemas.openxmlformats.org/drawingml/2006/table">
            <a:tbl>
              <a:tblPr/>
              <a:tblGrid>
                <a:gridCol w="1439862"/>
                <a:gridCol w="1223963"/>
              </a:tblGrid>
              <a:tr h="828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400" b="0" i="0" u="none" strike="noStrike" cap="none" normalizeH="0" baseline="0" dirty="0" smtClean="0">
                          <a:ln>
                            <a:noFill/>
                          </a:ln>
                          <a:solidFill>
                            <a:schemeClr val="tx1"/>
                          </a:solidFill>
                          <a:effectLst>
                            <a:outerShdw blurRad="38100" dist="38100" dir="2700000" algn="tl">
                              <a:srgbClr val="000000"/>
                            </a:outerShdw>
                          </a:effectLst>
                          <a:latin typeface="Arial" charset="0"/>
                        </a:rPr>
                        <a:t>Mujeres</a:t>
                      </a:r>
                      <a:endParaRPr kumimoji="0" lang="es-ES" sz="2400" b="0" i="0" u="none" strike="noStrike" cap="none" normalizeH="0" baseline="0" dirty="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0" i="0" u="none" strike="noStrike" cap="none" normalizeH="0" baseline="0" dirty="0" smtClean="0">
                          <a:ln>
                            <a:noFill/>
                          </a:ln>
                          <a:solidFill>
                            <a:schemeClr val="tx1"/>
                          </a:solidFill>
                          <a:effectLst>
                            <a:outerShdw blurRad="38100" dist="38100" dir="2700000" algn="tl">
                              <a:srgbClr val="000000"/>
                            </a:outerShdw>
                          </a:effectLst>
                          <a:latin typeface="Arial" charset="0"/>
                        </a:rPr>
                        <a:t>81,8</a:t>
                      </a:r>
                      <a:endParaRPr kumimoji="0" lang="es-ES" sz="1800" b="0" i="0" u="none" strike="noStrike" cap="none" normalizeH="0" baseline="0" dirty="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7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400" b="0" i="0" u="none" strike="noStrike" cap="none" normalizeH="0" baseline="0" smtClean="0">
                          <a:ln>
                            <a:noFill/>
                          </a:ln>
                          <a:solidFill>
                            <a:schemeClr val="tx1"/>
                          </a:solidFill>
                          <a:effectLst>
                            <a:outerShdw blurRad="38100" dist="38100" dir="2700000" algn="tl">
                              <a:srgbClr val="000000"/>
                            </a:outerShdw>
                          </a:effectLst>
                          <a:latin typeface="Arial" charset="0"/>
                        </a:rPr>
                        <a:t>Hombres</a:t>
                      </a:r>
                      <a:endParaRPr kumimoji="0" lang="es-ES" sz="24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0" i="0" u="none" strike="noStrike" cap="none" normalizeH="0" baseline="0" dirty="0" smtClean="0">
                          <a:ln>
                            <a:noFill/>
                          </a:ln>
                          <a:solidFill>
                            <a:schemeClr val="tx1"/>
                          </a:solidFill>
                          <a:effectLst>
                            <a:outerShdw blurRad="38100" dist="38100" dir="2700000" algn="tl">
                              <a:srgbClr val="000000"/>
                            </a:outerShdw>
                          </a:effectLst>
                          <a:latin typeface="Arial" charset="0"/>
                        </a:rPr>
                        <a:t>79,3</a:t>
                      </a:r>
                      <a:endParaRPr kumimoji="0" lang="es-ES" sz="1800" b="0" i="0" u="none" strike="noStrike" cap="none" normalizeH="0" baseline="0" dirty="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15" name="Text Box 16"/>
          <p:cNvSpPr txBox="1">
            <a:spLocks noChangeArrowheads="1"/>
          </p:cNvSpPr>
          <p:nvPr/>
        </p:nvSpPr>
        <p:spPr bwMode="auto">
          <a:xfrm>
            <a:off x="6429375" y="1589088"/>
            <a:ext cx="2714625"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a:latin typeface="Tahoma" charset="0"/>
              </a:rPr>
              <a:t> EV 79,3: </a:t>
            </a:r>
            <a:r>
              <a:rPr lang="es-MX" sz="2800">
                <a:latin typeface="Tahoma" charset="0"/>
              </a:rPr>
              <a:t>2009.</a:t>
            </a:r>
            <a:endParaRPr lang="es-ES" sz="2800">
              <a:latin typeface="Tahoma" charset="0"/>
            </a:endParaRPr>
          </a:p>
        </p:txBody>
      </p:sp>
      <p:sp>
        <p:nvSpPr>
          <p:cNvPr id="25616" name="Text Box 17"/>
          <p:cNvSpPr txBox="1">
            <a:spLocks noChangeArrowheads="1"/>
          </p:cNvSpPr>
          <p:nvPr/>
        </p:nvSpPr>
        <p:spPr bwMode="auto">
          <a:xfrm>
            <a:off x="6659563" y="4076700"/>
            <a:ext cx="1708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MX" sz="1800" b="1">
                <a:latin typeface="Tahoma" charset="0"/>
              </a:rPr>
              <a:t>Fuente: INEC</a:t>
            </a:r>
            <a:endParaRPr lang="es-ES" sz="1800" b="1">
              <a:latin typeface="Tahoma" charset="0"/>
            </a:endParaRPr>
          </a:p>
        </p:txBody>
      </p:sp>
    </p:spTree>
    <p:extLst>
      <p:ext uri="{BB962C8B-B14F-4D97-AF65-F5344CB8AC3E}">
        <p14:creationId xmlns:p14="http://schemas.microsoft.com/office/powerpoint/2010/main" xmlns="" val="20895260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CR"/>
          </a:p>
        </p:txBody>
      </p:sp>
      <p:graphicFrame>
        <p:nvGraphicFramePr>
          <p:cNvPr id="4" name="3 Marcador de contenido"/>
          <p:cNvGraphicFramePr>
            <a:graphicFrameLocks/>
          </p:cNvGraphicFramePr>
          <p:nvPr>
            <p:extLst>
              <p:ext uri="{D42A27DB-BD31-4B8C-83A1-F6EECF244321}">
                <p14:modId xmlns:p14="http://schemas.microsoft.com/office/powerpoint/2010/main" xmlns="" val="2435989184"/>
              </p:ext>
            </p:extLst>
          </p:nvPr>
        </p:nvGraphicFramePr>
        <p:xfrm>
          <a:off x="130250" y="1"/>
          <a:ext cx="9013750" cy="6857999"/>
        </p:xfrm>
        <a:graphic>
          <a:graphicData uri="http://schemas.openxmlformats.org/drawingml/2006/table">
            <a:tbl>
              <a:tblPr firstRow="1" bandRow="1">
                <a:tableStyleId>{5C22544A-7EE6-4342-B048-85BDC9FD1C3A}</a:tableStyleId>
              </a:tblPr>
              <a:tblGrid>
                <a:gridCol w="2498698"/>
                <a:gridCol w="1903509"/>
                <a:gridCol w="1982822"/>
                <a:gridCol w="2628721"/>
              </a:tblGrid>
              <a:tr h="2831876">
                <a:tc>
                  <a:txBody>
                    <a:bodyPr/>
                    <a:lstStyle/>
                    <a:p>
                      <a:r>
                        <a:rPr lang="es-CR" dirty="0" smtClean="0"/>
                        <a:t>Países de ingresos altos</a:t>
                      </a:r>
                    </a:p>
                    <a:p>
                      <a:endParaRPr lang="es-CR" dirty="0" smtClean="0"/>
                    </a:p>
                    <a:p>
                      <a:endParaRPr lang="es-CR" dirty="0" smtClean="0"/>
                    </a:p>
                    <a:p>
                      <a:endParaRPr lang="es-CR" dirty="0" smtClean="0"/>
                    </a:p>
                    <a:p>
                      <a:endParaRPr lang="es-CR" dirty="0" smtClean="0"/>
                    </a:p>
                    <a:p>
                      <a:endParaRPr lang="es-CR" dirty="0" smtClean="0"/>
                    </a:p>
                    <a:p>
                      <a:r>
                        <a:rPr lang="es-CR" dirty="0" smtClean="0"/>
                        <a:t>2010</a:t>
                      </a:r>
                      <a:endParaRPr lang="es-CR" dirty="0"/>
                    </a:p>
                  </a:txBody>
                  <a:tcPr/>
                </a:tc>
                <a:tc>
                  <a:txBody>
                    <a:bodyPr/>
                    <a:lstStyle/>
                    <a:p>
                      <a:pPr algn="ctr"/>
                      <a:r>
                        <a:rPr lang="es-CR" noProof="0" dirty="0" smtClean="0"/>
                        <a:t>Gasto general del gobierno en salud como % del gasto total en salud</a:t>
                      </a:r>
                      <a:endParaRPr lang="es-CR" noProof="0" dirty="0"/>
                    </a:p>
                  </a:txBody>
                  <a:tcPr/>
                </a:tc>
                <a:tc>
                  <a:txBody>
                    <a:bodyPr/>
                    <a:lstStyle/>
                    <a:p>
                      <a:pPr algn="ctr"/>
                      <a:r>
                        <a:rPr lang="es-CR" noProof="0" dirty="0" smtClean="0"/>
                        <a:t>Gasto de la seguridad social</a:t>
                      </a:r>
                      <a:r>
                        <a:rPr lang="es-CR" baseline="0" noProof="0" dirty="0" smtClean="0"/>
                        <a:t> en salud como % del gasto general del gobierno en salud</a:t>
                      </a:r>
                      <a:endParaRPr lang="es-CR" noProof="0" dirty="0"/>
                    </a:p>
                  </a:txBody>
                  <a:tcPr/>
                </a:tc>
                <a:tc>
                  <a:txBody>
                    <a:bodyPr/>
                    <a:lstStyle/>
                    <a:p>
                      <a:pPr algn="ctr"/>
                      <a:r>
                        <a:rPr lang="es-CR" noProof="0" dirty="0" smtClean="0"/>
                        <a:t>Gasto privado en salud como % del gasto total en salud (gasto del bolsillo como % del gasto privado en salud)</a:t>
                      </a:r>
                    </a:p>
                  </a:txBody>
                  <a:tcPr/>
                </a:tc>
              </a:tr>
              <a:tr h="522037">
                <a:tc>
                  <a:txBody>
                    <a:bodyPr/>
                    <a:lstStyle/>
                    <a:p>
                      <a:r>
                        <a:rPr lang="es-CR" dirty="0" smtClean="0"/>
                        <a:t>Inglaterra (1948)</a:t>
                      </a:r>
                      <a:endParaRPr lang="es-CR" dirty="0"/>
                    </a:p>
                  </a:txBody>
                  <a:tcPr/>
                </a:tc>
                <a:tc>
                  <a:txBody>
                    <a:bodyPr/>
                    <a:lstStyle/>
                    <a:p>
                      <a:pPr algn="ctr"/>
                      <a:r>
                        <a:rPr lang="es-CR" dirty="0" smtClean="0"/>
                        <a:t>83.9</a:t>
                      </a:r>
                      <a:endParaRPr lang="es-CR" dirty="0"/>
                    </a:p>
                  </a:txBody>
                  <a:tcPr/>
                </a:tc>
                <a:tc>
                  <a:txBody>
                    <a:bodyPr/>
                    <a:lstStyle/>
                    <a:p>
                      <a:pPr algn="ctr"/>
                      <a:r>
                        <a:rPr lang="es-CR" dirty="0" smtClean="0"/>
                        <a:t>0.0</a:t>
                      </a:r>
                      <a:endParaRPr lang="es-CR" dirty="0"/>
                    </a:p>
                  </a:txBody>
                  <a:tcPr/>
                </a:tc>
                <a:tc>
                  <a:txBody>
                    <a:bodyPr/>
                    <a:lstStyle/>
                    <a:p>
                      <a:pPr algn="ctr"/>
                      <a:r>
                        <a:rPr lang="es-CR" dirty="0" smtClean="0"/>
                        <a:t>16.1 (62.0)</a:t>
                      </a:r>
                      <a:endParaRPr lang="es-CR" dirty="0"/>
                    </a:p>
                  </a:txBody>
                  <a:tcPr/>
                </a:tc>
              </a:tr>
              <a:tr h="522037">
                <a:tc>
                  <a:txBody>
                    <a:bodyPr/>
                    <a:lstStyle/>
                    <a:p>
                      <a:r>
                        <a:rPr lang="es-CR" dirty="0" smtClean="0"/>
                        <a:t>Canadá (1984)</a:t>
                      </a:r>
                      <a:endParaRPr lang="es-CR" dirty="0"/>
                    </a:p>
                  </a:txBody>
                  <a:tcPr/>
                </a:tc>
                <a:tc>
                  <a:txBody>
                    <a:bodyPr/>
                    <a:lstStyle/>
                    <a:p>
                      <a:pPr algn="ctr"/>
                      <a:r>
                        <a:rPr lang="es-CR" dirty="0" smtClean="0"/>
                        <a:t>70.5</a:t>
                      </a:r>
                      <a:endParaRPr lang="es-CR" dirty="0"/>
                    </a:p>
                  </a:txBody>
                  <a:tcPr/>
                </a:tc>
                <a:tc>
                  <a:txBody>
                    <a:bodyPr/>
                    <a:lstStyle/>
                    <a:p>
                      <a:pPr algn="ctr"/>
                      <a:r>
                        <a:rPr lang="es-CR" dirty="0" smtClean="0"/>
                        <a:t>1.9</a:t>
                      </a:r>
                      <a:endParaRPr lang="es-CR" dirty="0"/>
                    </a:p>
                  </a:txBody>
                  <a:tcPr/>
                </a:tc>
                <a:tc>
                  <a:txBody>
                    <a:bodyPr/>
                    <a:lstStyle/>
                    <a:p>
                      <a:pPr algn="ctr"/>
                      <a:r>
                        <a:rPr lang="es-CR" dirty="0" smtClean="0"/>
                        <a:t>29.5 (49.7)</a:t>
                      </a:r>
                      <a:endParaRPr lang="es-CR" dirty="0"/>
                    </a:p>
                  </a:txBody>
                  <a:tcPr/>
                </a:tc>
              </a:tr>
              <a:tr h="514886">
                <a:tc>
                  <a:txBody>
                    <a:bodyPr/>
                    <a:lstStyle/>
                    <a:p>
                      <a:r>
                        <a:rPr lang="es-CR" dirty="0" smtClean="0"/>
                        <a:t>Suecia (1982)</a:t>
                      </a:r>
                      <a:endParaRPr lang="es-CR" dirty="0"/>
                    </a:p>
                  </a:txBody>
                  <a:tcPr/>
                </a:tc>
                <a:tc>
                  <a:txBody>
                    <a:bodyPr/>
                    <a:lstStyle/>
                    <a:p>
                      <a:pPr algn="ctr"/>
                      <a:r>
                        <a:rPr lang="es-CR" dirty="0" smtClean="0"/>
                        <a:t>81.1</a:t>
                      </a:r>
                      <a:endParaRPr lang="es-CR" dirty="0"/>
                    </a:p>
                  </a:txBody>
                  <a:tcPr/>
                </a:tc>
                <a:tc>
                  <a:txBody>
                    <a:bodyPr/>
                    <a:lstStyle/>
                    <a:p>
                      <a:pPr algn="ctr"/>
                      <a:r>
                        <a:rPr lang="es-CR" dirty="0" smtClean="0"/>
                        <a:t>0.0</a:t>
                      </a:r>
                      <a:endParaRPr lang="es-CR" dirty="0"/>
                    </a:p>
                  </a:txBody>
                  <a:tcPr/>
                </a:tc>
                <a:tc>
                  <a:txBody>
                    <a:bodyPr/>
                    <a:lstStyle/>
                    <a:p>
                      <a:pPr algn="ctr"/>
                      <a:r>
                        <a:rPr lang="es-CR" dirty="0" smtClean="0"/>
                        <a:t>18.9 (90.1)</a:t>
                      </a:r>
                      <a:endParaRPr lang="es-CR" dirty="0"/>
                    </a:p>
                  </a:txBody>
                  <a:tcPr/>
                </a:tc>
              </a:tr>
              <a:tr h="522037">
                <a:tc>
                  <a:txBody>
                    <a:bodyPr/>
                    <a:lstStyle/>
                    <a:p>
                      <a:r>
                        <a:rPr lang="es-CR" dirty="0" smtClean="0"/>
                        <a:t>Alemania (1883)</a:t>
                      </a:r>
                      <a:endParaRPr lang="es-CR" dirty="0"/>
                    </a:p>
                  </a:txBody>
                  <a:tcPr/>
                </a:tc>
                <a:tc>
                  <a:txBody>
                    <a:bodyPr/>
                    <a:lstStyle/>
                    <a:p>
                      <a:pPr algn="ctr"/>
                      <a:r>
                        <a:rPr lang="es-CR" dirty="0" smtClean="0"/>
                        <a:t>77.1</a:t>
                      </a:r>
                      <a:endParaRPr lang="es-CR" dirty="0"/>
                    </a:p>
                  </a:txBody>
                  <a:tcPr/>
                </a:tc>
                <a:tc>
                  <a:txBody>
                    <a:bodyPr/>
                    <a:lstStyle/>
                    <a:p>
                      <a:pPr algn="ctr"/>
                      <a:r>
                        <a:rPr lang="es-CR" dirty="0" smtClean="0"/>
                        <a:t>88.4</a:t>
                      </a:r>
                      <a:endParaRPr lang="es-CR" dirty="0"/>
                    </a:p>
                  </a:txBody>
                  <a:tcPr/>
                </a:tc>
                <a:tc>
                  <a:txBody>
                    <a:bodyPr/>
                    <a:lstStyle/>
                    <a:p>
                      <a:pPr algn="ctr"/>
                      <a:r>
                        <a:rPr lang="es-CR" dirty="0" smtClean="0"/>
                        <a:t>22.9 (56.6)</a:t>
                      </a:r>
                      <a:endParaRPr lang="es-CR" dirty="0"/>
                    </a:p>
                  </a:txBody>
                  <a:tcPr/>
                </a:tc>
              </a:tr>
              <a:tr h="522037">
                <a:tc>
                  <a:txBody>
                    <a:bodyPr/>
                    <a:lstStyle/>
                    <a:p>
                      <a:r>
                        <a:rPr lang="es-CR" dirty="0" smtClean="0"/>
                        <a:t>Holanda (1964)</a:t>
                      </a:r>
                      <a:endParaRPr lang="es-CR" dirty="0"/>
                    </a:p>
                  </a:txBody>
                  <a:tcPr/>
                </a:tc>
                <a:tc>
                  <a:txBody>
                    <a:bodyPr/>
                    <a:lstStyle/>
                    <a:p>
                      <a:pPr algn="ctr"/>
                      <a:r>
                        <a:rPr lang="es-CR" dirty="0" smtClean="0"/>
                        <a:t>82.0</a:t>
                      </a:r>
                      <a:endParaRPr lang="es-CR" dirty="0"/>
                    </a:p>
                  </a:txBody>
                  <a:tcPr/>
                </a:tc>
                <a:tc>
                  <a:txBody>
                    <a:bodyPr/>
                    <a:lstStyle/>
                    <a:p>
                      <a:pPr algn="ctr"/>
                      <a:r>
                        <a:rPr lang="es-CR" dirty="0" smtClean="0"/>
                        <a:t>93.4</a:t>
                      </a:r>
                      <a:endParaRPr lang="es-CR" dirty="0"/>
                    </a:p>
                  </a:txBody>
                  <a:tcPr/>
                </a:tc>
                <a:tc>
                  <a:txBody>
                    <a:bodyPr/>
                    <a:lstStyle/>
                    <a:p>
                      <a:pPr algn="ctr"/>
                      <a:r>
                        <a:rPr lang="es-CR" dirty="0" smtClean="0"/>
                        <a:t>18.0 (33.5)</a:t>
                      </a:r>
                      <a:endParaRPr lang="es-CR" dirty="0"/>
                    </a:p>
                  </a:txBody>
                  <a:tcPr/>
                </a:tc>
              </a:tr>
              <a:tr h="522037">
                <a:tc>
                  <a:txBody>
                    <a:bodyPr/>
                    <a:lstStyle/>
                    <a:p>
                      <a:r>
                        <a:rPr lang="es-CR" dirty="0" smtClean="0"/>
                        <a:t>Japón (1961)</a:t>
                      </a:r>
                      <a:endParaRPr lang="es-CR" dirty="0"/>
                    </a:p>
                  </a:txBody>
                  <a:tcPr/>
                </a:tc>
                <a:tc>
                  <a:txBody>
                    <a:bodyPr/>
                    <a:lstStyle/>
                    <a:p>
                      <a:pPr algn="ctr"/>
                      <a:r>
                        <a:rPr lang="es-CR" dirty="0" smtClean="0"/>
                        <a:t>82.5</a:t>
                      </a:r>
                      <a:endParaRPr lang="es-CR" dirty="0"/>
                    </a:p>
                  </a:txBody>
                  <a:tcPr/>
                </a:tc>
                <a:tc>
                  <a:txBody>
                    <a:bodyPr/>
                    <a:lstStyle/>
                    <a:p>
                      <a:pPr algn="ctr"/>
                      <a:r>
                        <a:rPr lang="es-CR" dirty="0" smtClean="0"/>
                        <a:t>87.7</a:t>
                      </a:r>
                      <a:endParaRPr lang="es-CR" dirty="0"/>
                    </a:p>
                  </a:txBody>
                  <a:tcPr/>
                </a:tc>
                <a:tc>
                  <a:txBody>
                    <a:bodyPr/>
                    <a:lstStyle/>
                    <a:p>
                      <a:pPr algn="ctr"/>
                      <a:r>
                        <a:rPr lang="es-CR" dirty="0" smtClean="0"/>
                        <a:t>17.5 (82.1)</a:t>
                      </a:r>
                      <a:endParaRPr lang="es-CR" dirty="0"/>
                    </a:p>
                  </a:txBody>
                  <a:tcPr/>
                </a:tc>
              </a:tr>
              <a:tr h="901052">
                <a:tc>
                  <a:txBody>
                    <a:bodyPr/>
                    <a:lstStyle/>
                    <a:p>
                      <a:r>
                        <a:rPr lang="es-CR" dirty="0" smtClean="0"/>
                        <a:t>Estado</a:t>
                      </a:r>
                      <a:r>
                        <a:rPr lang="es-CR" baseline="0" dirty="0" smtClean="0"/>
                        <a:t>s Unidos (201?)</a:t>
                      </a:r>
                      <a:endParaRPr lang="es-CR" dirty="0"/>
                    </a:p>
                  </a:txBody>
                  <a:tcPr/>
                </a:tc>
                <a:tc>
                  <a:txBody>
                    <a:bodyPr/>
                    <a:lstStyle/>
                    <a:p>
                      <a:pPr algn="ctr"/>
                      <a:r>
                        <a:rPr lang="es-CR" dirty="0" smtClean="0"/>
                        <a:t>53.1</a:t>
                      </a:r>
                      <a:endParaRPr lang="es-CR" dirty="0"/>
                    </a:p>
                  </a:txBody>
                  <a:tcPr/>
                </a:tc>
                <a:tc>
                  <a:txBody>
                    <a:bodyPr/>
                    <a:lstStyle/>
                    <a:p>
                      <a:pPr algn="ctr"/>
                      <a:r>
                        <a:rPr lang="es-CR" dirty="0" smtClean="0"/>
                        <a:t>74.8</a:t>
                      </a:r>
                      <a:endParaRPr lang="es-CR" dirty="0"/>
                    </a:p>
                  </a:txBody>
                  <a:tcPr/>
                </a:tc>
                <a:tc>
                  <a:txBody>
                    <a:bodyPr/>
                    <a:lstStyle/>
                    <a:p>
                      <a:pPr algn="ctr"/>
                      <a:r>
                        <a:rPr lang="es-CR" dirty="0" smtClean="0"/>
                        <a:t>46.9 (25.1)</a:t>
                      </a:r>
                      <a:endParaRPr lang="es-CR" dirty="0"/>
                    </a:p>
                  </a:txBody>
                  <a:tcPr/>
                </a:tc>
              </a:tr>
            </a:tbl>
          </a:graphicData>
        </a:graphic>
      </p:graphicFrame>
    </p:spTree>
    <p:extLst>
      <p:ext uri="{BB962C8B-B14F-4D97-AF65-F5344CB8AC3E}">
        <p14:creationId xmlns:p14="http://schemas.microsoft.com/office/powerpoint/2010/main" xmlns="" val="20064441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1773640785"/>
              </p:ext>
            </p:extLst>
          </p:nvPr>
        </p:nvGraphicFramePr>
        <p:xfrm>
          <a:off x="0" y="-3"/>
          <a:ext cx="9143999" cy="6858002"/>
        </p:xfrm>
        <a:graphic>
          <a:graphicData uri="http://schemas.openxmlformats.org/drawingml/2006/table">
            <a:tbl>
              <a:tblPr firstRow="1" bandRow="1">
                <a:tableStyleId>{5C22544A-7EE6-4342-B048-85BDC9FD1C3A}</a:tableStyleId>
              </a:tblPr>
              <a:tblGrid>
                <a:gridCol w="2574687"/>
                <a:gridCol w="2011474"/>
                <a:gridCol w="2011474"/>
                <a:gridCol w="2546364"/>
              </a:tblGrid>
              <a:tr h="2587626">
                <a:tc>
                  <a:txBody>
                    <a:bodyPr/>
                    <a:lstStyle/>
                    <a:p>
                      <a:r>
                        <a:rPr lang="es-CR" dirty="0" smtClean="0"/>
                        <a:t>Países latino-americanos de ingresos medio-altos</a:t>
                      </a:r>
                    </a:p>
                    <a:p>
                      <a:endParaRPr lang="es-CR" dirty="0" smtClean="0"/>
                    </a:p>
                    <a:p>
                      <a:endParaRPr lang="es-CR" dirty="0" smtClean="0"/>
                    </a:p>
                    <a:p>
                      <a:endParaRPr lang="es-CR" dirty="0" smtClean="0"/>
                    </a:p>
                    <a:p>
                      <a:r>
                        <a:rPr lang="es-CR" dirty="0" smtClean="0"/>
                        <a:t>2010</a:t>
                      </a:r>
                      <a:endParaRPr lang="es-CR" dirty="0"/>
                    </a:p>
                  </a:txBody>
                  <a:tcPr/>
                </a:tc>
                <a:tc>
                  <a:txBody>
                    <a:bodyPr/>
                    <a:lstStyle/>
                    <a:p>
                      <a:pPr algn="ctr"/>
                      <a:r>
                        <a:rPr lang="es-CR" noProof="0" dirty="0" smtClean="0"/>
                        <a:t>Gasto general del gobierno en salud como % del gasto total en salud</a:t>
                      </a:r>
                      <a:endParaRPr lang="es-CR" noProof="0" dirty="0"/>
                    </a:p>
                  </a:txBody>
                  <a:tcPr/>
                </a:tc>
                <a:tc>
                  <a:txBody>
                    <a:bodyPr/>
                    <a:lstStyle/>
                    <a:p>
                      <a:pPr algn="ctr"/>
                      <a:r>
                        <a:rPr lang="es-CR" noProof="0" dirty="0" smtClean="0"/>
                        <a:t>Gasto de la seguridad social</a:t>
                      </a:r>
                      <a:r>
                        <a:rPr lang="es-CR" baseline="0" noProof="0" dirty="0" smtClean="0"/>
                        <a:t> en salud como % del gasto general del gobierno en salud</a:t>
                      </a:r>
                      <a:endParaRPr lang="es-CR" noProof="0" dirty="0"/>
                    </a:p>
                  </a:txBody>
                  <a:tcPr/>
                </a:tc>
                <a:tc>
                  <a:txBody>
                    <a:bodyPr/>
                    <a:lstStyle/>
                    <a:p>
                      <a:pPr algn="ctr"/>
                      <a:r>
                        <a:rPr lang="es-CR" noProof="0" dirty="0" smtClean="0"/>
                        <a:t>Gasto privado en salud como % del gasto total en salud (gasto</a:t>
                      </a:r>
                      <a:r>
                        <a:rPr lang="es-CR" baseline="0" noProof="0" dirty="0" smtClean="0"/>
                        <a:t> del bolsillo como % del gasto privado en salud)</a:t>
                      </a:r>
                      <a:endParaRPr lang="es-CR" noProof="0" dirty="0" smtClean="0"/>
                    </a:p>
                  </a:txBody>
                  <a:tcPr/>
                </a:tc>
              </a:tr>
              <a:tr h="387130">
                <a:tc>
                  <a:txBody>
                    <a:bodyPr/>
                    <a:lstStyle/>
                    <a:p>
                      <a:r>
                        <a:rPr lang="es-CR" b="1" dirty="0" smtClean="0"/>
                        <a:t>Costa Rica (1961)</a:t>
                      </a:r>
                      <a:endParaRPr lang="es-CR" b="1" dirty="0"/>
                    </a:p>
                  </a:txBody>
                  <a:tcPr/>
                </a:tc>
                <a:tc>
                  <a:txBody>
                    <a:bodyPr/>
                    <a:lstStyle/>
                    <a:p>
                      <a:pPr algn="ctr"/>
                      <a:r>
                        <a:rPr lang="es-CR" b="1" dirty="0" smtClean="0"/>
                        <a:t>68.1</a:t>
                      </a:r>
                      <a:endParaRPr lang="es-CR" b="1" dirty="0"/>
                    </a:p>
                  </a:txBody>
                  <a:tcPr/>
                </a:tc>
                <a:tc>
                  <a:txBody>
                    <a:bodyPr/>
                    <a:lstStyle/>
                    <a:p>
                      <a:pPr algn="ctr"/>
                      <a:r>
                        <a:rPr lang="es-CR" b="1" dirty="0" smtClean="0"/>
                        <a:t>86.2</a:t>
                      </a:r>
                      <a:endParaRPr lang="es-CR" b="1" dirty="0"/>
                    </a:p>
                  </a:txBody>
                  <a:tcPr/>
                </a:tc>
                <a:tc>
                  <a:txBody>
                    <a:bodyPr/>
                    <a:lstStyle/>
                    <a:p>
                      <a:pPr algn="ctr"/>
                      <a:r>
                        <a:rPr lang="es-CR" b="1" dirty="0" smtClean="0"/>
                        <a:t>31.9 (87.2)</a:t>
                      </a:r>
                      <a:endParaRPr lang="es-CR" b="1" dirty="0"/>
                    </a:p>
                  </a:txBody>
                  <a:tcPr/>
                </a:tc>
              </a:tr>
              <a:tr h="387130">
                <a:tc>
                  <a:txBody>
                    <a:bodyPr/>
                    <a:lstStyle/>
                    <a:p>
                      <a:r>
                        <a:rPr lang="es-CR" dirty="0" smtClean="0"/>
                        <a:t>Brasil (1988)</a:t>
                      </a:r>
                      <a:endParaRPr lang="es-CR" dirty="0"/>
                    </a:p>
                  </a:txBody>
                  <a:tcPr/>
                </a:tc>
                <a:tc>
                  <a:txBody>
                    <a:bodyPr/>
                    <a:lstStyle/>
                    <a:p>
                      <a:pPr algn="ctr"/>
                      <a:r>
                        <a:rPr lang="es-CR" dirty="0" smtClean="0"/>
                        <a:t>47.0</a:t>
                      </a:r>
                      <a:endParaRPr lang="es-CR" dirty="0"/>
                    </a:p>
                  </a:txBody>
                  <a:tcPr/>
                </a:tc>
                <a:tc>
                  <a:txBody>
                    <a:bodyPr/>
                    <a:lstStyle/>
                    <a:p>
                      <a:pPr algn="ctr"/>
                      <a:r>
                        <a:rPr lang="es-CR" dirty="0" smtClean="0"/>
                        <a:t>0.0</a:t>
                      </a:r>
                      <a:endParaRPr lang="es-CR" dirty="0"/>
                    </a:p>
                  </a:txBody>
                  <a:tcPr/>
                </a:tc>
                <a:tc>
                  <a:txBody>
                    <a:bodyPr/>
                    <a:lstStyle/>
                    <a:p>
                      <a:pPr algn="ctr"/>
                      <a:r>
                        <a:rPr lang="es-CR" dirty="0" smtClean="0"/>
                        <a:t>53.0 (57.8)</a:t>
                      </a:r>
                      <a:endParaRPr lang="es-CR" dirty="0"/>
                    </a:p>
                  </a:txBody>
                  <a:tcPr/>
                </a:tc>
              </a:tr>
              <a:tr h="387130">
                <a:tc>
                  <a:txBody>
                    <a:bodyPr/>
                    <a:lstStyle/>
                    <a:p>
                      <a:r>
                        <a:rPr lang="es-CR" b="1" dirty="0" smtClean="0"/>
                        <a:t>Chile (2000)</a:t>
                      </a:r>
                      <a:endParaRPr lang="es-CR" b="1" dirty="0"/>
                    </a:p>
                  </a:txBody>
                  <a:tcPr/>
                </a:tc>
                <a:tc>
                  <a:txBody>
                    <a:bodyPr/>
                    <a:lstStyle/>
                    <a:p>
                      <a:pPr algn="ctr"/>
                      <a:r>
                        <a:rPr lang="es-CR" b="1" dirty="0" smtClean="0"/>
                        <a:t>48.2</a:t>
                      </a:r>
                      <a:endParaRPr lang="es-CR" b="1" dirty="0"/>
                    </a:p>
                  </a:txBody>
                  <a:tcPr/>
                </a:tc>
                <a:tc>
                  <a:txBody>
                    <a:bodyPr/>
                    <a:lstStyle/>
                    <a:p>
                      <a:pPr algn="ctr"/>
                      <a:r>
                        <a:rPr lang="es-CR" b="1" dirty="0" smtClean="0"/>
                        <a:t>14.2</a:t>
                      </a:r>
                      <a:endParaRPr lang="es-CR" b="1" dirty="0"/>
                    </a:p>
                  </a:txBody>
                  <a:tcPr/>
                </a:tc>
                <a:tc>
                  <a:txBody>
                    <a:bodyPr/>
                    <a:lstStyle/>
                    <a:p>
                      <a:pPr algn="ctr"/>
                      <a:r>
                        <a:rPr lang="es-CR" b="1" dirty="0" smtClean="0"/>
                        <a:t>51.8 (64.3)</a:t>
                      </a:r>
                      <a:endParaRPr lang="es-CR" b="1" dirty="0"/>
                    </a:p>
                  </a:txBody>
                  <a:tcPr/>
                </a:tc>
              </a:tr>
              <a:tr h="387130">
                <a:tc>
                  <a:txBody>
                    <a:bodyPr/>
                    <a:lstStyle/>
                    <a:p>
                      <a:r>
                        <a:rPr lang="es-CR" b="1" dirty="0" smtClean="0"/>
                        <a:t>Colombia (1993)</a:t>
                      </a:r>
                      <a:endParaRPr lang="es-CR" b="1" dirty="0"/>
                    </a:p>
                  </a:txBody>
                  <a:tcPr/>
                </a:tc>
                <a:tc>
                  <a:txBody>
                    <a:bodyPr/>
                    <a:lstStyle/>
                    <a:p>
                      <a:pPr algn="ctr"/>
                      <a:r>
                        <a:rPr lang="es-CR" b="1" dirty="0" smtClean="0"/>
                        <a:t>72.7</a:t>
                      </a:r>
                      <a:endParaRPr lang="es-CR" b="1" dirty="0"/>
                    </a:p>
                  </a:txBody>
                  <a:tcPr/>
                </a:tc>
                <a:tc>
                  <a:txBody>
                    <a:bodyPr/>
                    <a:lstStyle/>
                    <a:p>
                      <a:pPr algn="ctr"/>
                      <a:r>
                        <a:rPr lang="es-CR" b="1" dirty="0" smtClean="0"/>
                        <a:t>46.4</a:t>
                      </a:r>
                      <a:endParaRPr lang="es-CR" b="1" dirty="0"/>
                    </a:p>
                  </a:txBody>
                  <a:tcPr/>
                </a:tc>
                <a:tc>
                  <a:txBody>
                    <a:bodyPr/>
                    <a:lstStyle/>
                    <a:p>
                      <a:pPr algn="ctr"/>
                      <a:r>
                        <a:rPr lang="es-CR" b="1" dirty="0" smtClean="0"/>
                        <a:t>27.3 (71.5)</a:t>
                      </a:r>
                      <a:endParaRPr lang="es-CR" b="1" dirty="0"/>
                    </a:p>
                  </a:txBody>
                  <a:tcPr/>
                </a:tc>
              </a:tr>
              <a:tr h="387130">
                <a:tc>
                  <a:txBody>
                    <a:bodyPr/>
                    <a:lstStyle/>
                    <a:p>
                      <a:r>
                        <a:rPr lang="es-CR" dirty="0" smtClean="0"/>
                        <a:t>México (2003)</a:t>
                      </a:r>
                      <a:endParaRPr lang="es-CR" dirty="0"/>
                    </a:p>
                  </a:txBody>
                  <a:tcPr/>
                </a:tc>
                <a:tc>
                  <a:txBody>
                    <a:bodyPr/>
                    <a:lstStyle/>
                    <a:p>
                      <a:pPr algn="ctr"/>
                      <a:r>
                        <a:rPr lang="es-CR" dirty="0" smtClean="0"/>
                        <a:t>48.9</a:t>
                      </a:r>
                      <a:endParaRPr lang="es-CR" dirty="0"/>
                    </a:p>
                  </a:txBody>
                  <a:tcPr/>
                </a:tc>
                <a:tc>
                  <a:txBody>
                    <a:bodyPr/>
                    <a:lstStyle/>
                    <a:p>
                      <a:pPr algn="ctr"/>
                      <a:r>
                        <a:rPr lang="es-CR" dirty="0" smtClean="0"/>
                        <a:t>55.4</a:t>
                      </a:r>
                      <a:endParaRPr lang="es-CR" dirty="0"/>
                    </a:p>
                  </a:txBody>
                  <a:tcPr/>
                </a:tc>
                <a:tc>
                  <a:txBody>
                    <a:bodyPr/>
                    <a:lstStyle/>
                    <a:p>
                      <a:pPr algn="ctr"/>
                      <a:r>
                        <a:rPr lang="es-CR" dirty="0" smtClean="0"/>
                        <a:t>51.1 (92.2)</a:t>
                      </a:r>
                      <a:endParaRPr lang="es-CR" dirty="0"/>
                    </a:p>
                  </a:txBody>
                  <a:tcPr/>
                </a:tc>
              </a:tr>
              <a:tr h="387130">
                <a:tc>
                  <a:txBody>
                    <a:bodyPr/>
                    <a:lstStyle/>
                    <a:p>
                      <a:r>
                        <a:rPr lang="es-CR" dirty="0" smtClean="0"/>
                        <a:t>Perú (2009)</a:t>
                      </a:r>
                      <a:endParaRPr lang="es-CR" dirty="0"/>
                    </a:p>
                  </a:txBody>
                  <a:tcPr/>
                </a:tc>
                <a:tc>
                  <a:txBody>
                    <a:bodyPr/>
                    <a:lstStyle/>
                    <a:p>
                      <a:pPr algn="ctr"/>
                      <a:r>
                        <a:rPr lang="es-CR" dirty="0" smtClean="0"/>
                        <a:t>54.0</a:t>
                      </a:r>
                      <a:endParaRPr lang="es-CR" dirty="0"/>
                    </a:p>
                  </a:txBody>
                  <a:tcPr/>
                </a:tc>
                <a:tc>
                  <a:txBody>
                    <a:bodyPr/>
                    <a:lstStyle/>
                    <a:p>
                      <a:pPr algn="ctr"/>
                      <a:r>
                        <a:rPr lang="es-CR" dirty="0" smtClean="0"/>
                        <a:t>43.0</a:t>
                      </a:r>
                      <a:endParaRPr lang="es-CR" dirty="0"/>
                    </a:p>
                  </a:txBody>
                  <a:tcPr/>
                </a:tc>
                <a:tc>
                  <a:txBody>
                    <a:bodyPr/>
                    <a:lstStyle/>
                    <a:p>
                      <a:pPr algn="ctr"/>
                      <a:r>
                        <a:rPr lang="es-CR" dirty="0" smtClean="0"/>
                        <a:t>46.0 (85.8)</a:t>
                      </a:r>
                      <a:endParaRPr lang="es-CR" dirty="0"/>
                    </a:p>
                  </a:txBody>
                  <a:tcPr/>
                </a:tc>
              </a:tr>
              <a:tr h="387130">
                <a:tc>
                  <a:txBody>
                    <a:bodyPr/>
                    <a:lstStyle/>
                    <a:p>
                      <a:r>
                        <a:rPr lang="es-CR" dirty="0" smtClean="0"/>
                        <a:t>R.</a:t>
                      </a:r>
                      <a:r>
                        <a:rPr lang="es-CR" baseline="0" dirty="0" smtClean="0"/>
                        <a:t> Dom. (2003)</a:t>
                      </a:r>
                      <a:endParaRPr lang="es-CR" dirty="0"/>
                    </a:p>
                  </a:txBody>
                  <a:tcPr/>
                </a:tc>
                <a:tc>
                  <a:txBody>
                    <a:bodyPr/>
                    <a:lstStyle/>
                    <a:p>
                      <a:pPr algn="ctr"/>
                      <a:r>
                        <a:rPr lang="es-CR" dirty="0" smtClean="0"/>
                        <a:t>43.4</a:t>
                      </a:r>
                      <a:endParaRPr lang="es-CR" dirty="0"/>
                    </a:p>
                  </a:txBody>
                  <a:tcPr/>
                </a:tc>
                <a:tc>
                  <a:txBody>
                    <a:bodyPr/>
                    <a:lstStyle/>
                    <a:p>
                      <a:pPr algn="ctr"/>
                      <a:r>
                        <a:rPr lang="es-CR" dirty="0" smtClean="0"/>
                        <a:t>29.0</a:t>
                      </a:r>
                      <a:endParaRPr lang="es-CR" dirty="0"/>
                    </a:p>
                  </a:txBody>
                  <a:tcPr/>
                </a:tc>
                <a:tc>
                  <a:txBody>
                    <a:bodyPr/>
                    <a:lstStyle/>
                    <a:p>
                      <a:pPr algn="ctr"/>
                      <a:r>
                        <a:rPr lang="es-CR" dirty="0" smtClean="0"/>
                        <a:t>56.6 (65.7)</a:t>
                      </a:r>
                      <a:endParaRPr lang="es-CR" dirty="0"/>
                    </a:p>
                  </a:txBody>
                  <a:tcPr/>
                </a:tc>
              </a:tr>
              <a:tr h="387130">
                <a:tc>
                  <a:txBody>
                    <a:bodyPr/>
                    <a:lstStyle/>
                    <a:p>
                      <a:r>
                        <a:rPr lang="es-CR" dirty="0" smtClean="0"/>
                        <a:t>Ecuador </a:t>
                      </a:r>
                      <a:endParaRPr lang="es-CR" dirty="0"/>
                    </a:p>
                  </a:txBody>
                  <a:tcPr/>
                </a:tc>
                <a:tc>
                  <a:txBody>
                    <a:bodyPr/>
                    <a:lstStyle/>
                    <a:p>
                      <a:pPr algn="ctr"/>
                      <a:r>
                        <a:rPr lang="es-CR" dirty="0" smtClean="0"/>
                        <a:t>37.2</a:t>
                      </a:r>
                      <a:endParaRPr lang="es-CR" dirty="0"/>
                    </a:p>
                  </a:txBody>
                  <a:tcPr/>
                </a:tc>
                <a:tc>
                  <a:txBody>
                    <a:bodyPr/>
                    <a:lstStyle/>
                    <a:p>
                      <a:pPr algn="ctr"/>
                      <a:r>
                        <a:rPr lang="es-CR" dirty="0" smtClean="0"/>
                        <a:t>39.6</a:t>
                      </a:r>
                      <a:endParaRPr lang="es-CR" dirty="0"/>
                    </a:p>
                  </a:txBody>
                  <a:tcPr/>
                </a:tc>
                <a:tc>
                  <a:txBody>
                    <a:bodyPr/>
                    <a:lstStyle/>
                    <a:p>
                      <a:pPr algn="ctr"/>
                      <a:r>
                        <a:rPr lang="es-CR" dirty="0" smtClean="0"/>
                        <a:t>62.8 (78.0)</a:t>
                      </a:r>
                      <a:endParaRPr lang="es-CR" dirty="0"/>
                    </a:p>
                  </a:txBody>
                  <a:tcPr/>
                </a:tc>
              </a:tr>
              <a:tr h="677477">
                <a:tc>
                  <a:txBody>
                    <a:bodyPr/>
                    <a:lstStyle/>
                    <a:p>
                      <a:r>
                        <a:rPr lang="es-CR" dirty="0" smtClean="0"/>
                        <a:t>Guatemala (Medio-bajo)</a:t>
                      </a:r>
                      <a:endParaRPr lang="es-CR" dirty="0"/>
                    </a:p>
                  </a:txBody>
                  <a:tcPr/>
                </a:tc>
                <a:tc>
                  <a:txBody>
                    <a:bodyPr/>
                    <a:lstStyle/>
                    <a:p>
                      <a:pPr algn="ctr"/>
                      <a:r>
                        <a:rPr lang="es-CR" dirty="0" smtClean="0"/>
                        <a:t>35.8</a:t>
                      </a:r>
                      <a:endParaRPr lang="es-CR" dirty="0"/>
                    </a:p>
                  </a:txBody>
                  <a:tcPr/>
                </a:tc>
                <a:tc>
                  <a:txBody>
                    <a:bodyPr/>
                    <a:lstStyle/>
                    <a:p>
                      <a:pPr algn="ctr"/>
                      <a:r>
                        <a:rPr lang="es-CR" dirty="0" smtClean="0"/>
                        <a:t>47.3</a:t>
                      </a:r>
                      <a:endParaRPr lang="es-CR" dirty="0"/>
                    </a:p>
                  </a:txBody>
                  <a:tcPr/>
                </a:tc>
                <a:tc>
                  <a:txBody>
                    <a:bodyPr/>
                    <a:lstStyle/>
                    <a:p>
                      <a:pPr algn="ctr"/>
                      <a:r>
                        <a:rPr lang="es-CR" dirty="0" smtClean="0"/>
                        <a:t>64.2 (84.0)</a:t>
                      </a:r>
                      <a:endParaRPr lang="es-CR" dirty="0"/>
                    </a:p>
                  </a:txBody>
                  <a:tcPr/>
                </a:tc>
              </a:tr>
              <a:tr h="495859">
                <a:tc>
                  <a:txBody>
                    <a:bodyPr/>
                    <a:lstStyle/>
                    <a:p>
                      <a:r>
                        <a:rPr lang="es-CR" dirty="0" smtClean="0"/>
                        <a:t>Haití (Bajo)</a:t>
                      </a:r>
                      <a:endParaRPr lang="es-CR" dirty="0"/>
                    </a:p>
                  </a:txBody>
                  <a:tcPr/>
                </a:tc>
                <a:tc>
                  <a:txBody>
                    <a:bodyPr/>
                    <a:lstStyle/>
                    <a:p>
                      <a:pPr algn="ctr"/>
                      <a:r>
                        <a:rPr lang="es-CR" dirty="0" smtClean="0"/>
                        <a:t>21.4</a:t>
                      </a:r>
                      <a:endParaRPr lang="es-CR" dirty="0"/>
                    </a:p>
                  </a:txBody>
                  <a:tcPr/>
                </a:tc>
                <a:tc>
                  <a:txBody>
                    <a:bodyPr/>
                    <a:lstStyle/>
                    <a:p>
                      <a:pPr algn="ctr"/>
                      <a:r>
                        <a:rPr lang="es-CR" dirty="0" smtClean="0"/>
                        <a:t>0.0</a:t>
                      </a:r>
                      <a:endParaRPr lang="es-CR" dirty="0"/>
                    </a:p>
                  </a:txBody>
                  <a:tcPr/>
                </a:tc>
                <a:tc>
                  <a:txBody>
                    <a:bodyPr/>
                    <a:lstStyle/>
                    <a:p>
                      <a:pPr algn="ctr"/>
                      <a:r>
                        <a:rPr lang="es-CR" dirty="0" smtClean="0"/>
                        <a:t>78.6 (51.2)</a:t>
                      </a:r>
                      <a:endParaRPr lang="es-CR" dirty="0"/>
                    </a:p>
                  </a:txBody>
                  <a:tcPr/>
                </a:tc>
              </a:tr>
            </a:tbl>
          </a:graphicData>
        </a:graphic>
      </p:graphicFrame>
    </p:spTree>
    <p:extLst>
      <p:ext uri="{BB962C8B-B14F-4D97-AF65-F5344CB8AC3E}">
        <p14:creationId xmlns:p14="http://schemas.microsoft.com/office/powerpoint/2010/main" xmlns="" val="5826224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CR"/>
          </a:p>
        </p:txBody>
      </p:sp>
      <p:graphicFrame>
        <p:nvGraphicFramePr>
          <p:cNvPr id="4" name="3 Marcador de contenido"/>
          <p:cNvGraphicFramePr>
            <a:graphicFrameLocks/>
          </p:cNvGraphicFramePr>
          <p:nvPr>
            <p:extLst>
              <p:ext uri="{D42A27DB-BD31-4B8C-83A1-F6EECF244321}">
                <p14:modId xmlns:p14="http://schemas.microsoft.com/office/powerpoint/2010/main" xmlns="" val="4283468594"/>
              </p:ext>
            </p:extLst>
          </p:nvPr>
        </p:nvGraphicFramePr>
        <p:xfrm>
          <a:off x="1247" y="0"/>
          <a:ext cx="9144000" cy="6858001"/>
        </p:xfrm>
        <a:graphic>
          <a:graphicData uri="http://schemas.openxmlformats.org/drawingml/2006/table">
            <a:tbl>
              <a:tblPr firstRow="1" bandRow="1">
                <a:tableStyleId>{5C22544A-7EE6-4342-B048-85BDC9FD1C3A}</a:tableStyleId>
              </a:tblPr>
              <a:tblGrid>
                <a:gridCol w="2771800"/>
                <a:gridCol w="1800200"/>
                <a:gridCol w="2088232"/>
                <a:gridCol w="2483768"/>
              </a:tblGrid>
              <a:tr h="2433485">
                <a:tc>
                  <a:txBody>
                    <a:bodyPr/>
                    <a:lstStyle/>
                    <a:p>
                      <a:r>
                        <a:rPr lang="es-CR" dirty="0" smtClean="0"/>
                        <a:t>2010</a:t>
                      </a:r>
                      <a:endParaRPr lang="es-CR" dirty="0"/>
                    </a:p>
                  </a:txBody>
                  <a:tcPr/>
                </a:tc>
                <a:tc>
                  <a:txBody>
                    <a:bodyPr/>
                    <a:lstStyle/>
                    <a:p>
                      <a:pPr algn="ctr"/>
                      <a:r>
                        <a:rPr lang="es-CR" noProof="0" dirty="0" smtClean="0"/>
                        <a:t>Gasto general del gobierno en salud como % del gasto total en salud</a:t>
                      </a:r>
                      <a:endParaRPr lang="es-CR" noProof="0" dirty="0"/>
                    </a:p>
                  </a:txBody>
                  <a:tcPr/>
                </a:tc>
                <a:tc>
                  <a:txBody>
                    <a:bodyPr/>
                    <a:lstStyle/>
                    <a:p>
                      <a:pPr algn="ctr"/>
                      <a:r>
                        <a:rPr lang="es-CR" noProof="0" dirty="0" smtClean="0"/>
                        <a:t>Gasto de la seguridad social</a:t>
                      </a:r>
                      <a:r>
                        <a:rPr lang="es-CR" baseline="0" noProof="0" dirty="0" smtClean="0"/>
                        <a:t> en salud como % del gasto general del gobierno en salud</a:t>
                      </a:r>
                      <a:endParaRPr lang="es-CR" noProof="0" dirty="0"/>
                    </a:p>
                  </a:txBody>
                  <a:tcPr/>
                </a:tc>
                <a:tc>
                  <a:txBody>
                    <a:bodyPr/>
                    <a:lstStyle/>
                    <a:p>
                      <a:pPr algn="ctr"/>
                      <a:r>
                        <a:rPr lang="es-CR" noProof="0" dirty="0" smtClean="0"/>
                        <a:t>Gasto privado en salud como % del gasto total en salud (gasto</a:t>
                      </a:r>
                      <a:r>
                        <a:rPr lang="es-CR" baseline="0" noProof="0" dirty="0" smtClean="0"/>
                        <a:t> del bolsillo como % del gasto privado en salud)</a:t>
                      </a:r>
                      <a:endParaRPr lang="es-CR" noProof="0" dirty="0" smtClean="0"/>
                    </a:p>
                  </a:txBody>
                  <a:tcPr/>
                </a:tc>
              </a:tr>
              <a:tr h="774290">
                <a:tc>
                  <a:txBody>
                    <a:bodyPr/>
                    <a:lstStyle/>
                    <a:p>
                      <a:r>
                        <a:rPr lang="es-CR" dirty="0" smtClean="0"/>
                        <a:t>Ghana (2003) Medio-bajo</a:t>
                      </a:r>
                      <a:endParaRPr lang="es-CR" dirty="0"/>
                    </a:p>
                  </a:txBody>
                  <a:tcPr/>
                </a:tc>
                <a:tc>
                  <a:txBody>
                    <a:bodyPr/>
                    <a:lstStyle/>
                    <a:p>
                      <a:pPr algn="ctr"/>
                      <a:r>
                        <a:rPr lang="es-CR" dirty="0" smtClean="0"/>
                        <a:t>59.5</a:t>
                      </a:r>
                      <a:endParaRPr lang="es-CR" dirty="0"/>
                    </a:p>
                  </a:txBody>
                  <a:tcPr/>
                </a:tc>
                <a:tc>
                  <a:txBody>
                    <a:bodyPr/>
                    <a:lstStyle/>
                    <a:p>
                      <a:pPr algn="ctr"/>
                      <a:r>
                        <a:rPr lang="es-CR" dirty="0" smtClean="0"/>
                        <a:t>25.2</a:t>
                      </a:r>
                      <a:endParaRPr lang="es-CR" dirty="0"/>
                    </a:p>
                  </a:txBody>
                  <a:tcPr/>
                </a:tc>
                <a:tc>
                  <a:txBody>
                    <a:bodyPr/>
                    <a:lstStyle/>
                    <a:p>
                      <a:pPr algn="ctr"/>
                      <a:r>
                        <a:rPr lang="es-CR" dirty="0" smtClean="0"/>
                        <a:t>40.5 (66.4)</a:t>
                      </a:r>
                      <a:endParaRPr lang="es-CR" dirty="0"/>
                    </a:p>
                  </a:txBody>
                  <a:tcPr/>
                </a:tc>
              </a:tr>
              <a:tr h="442452">
                <a:tc>
                  <a:txBody>
                    <a:bodyPr/>
                    <a:lstStyle/>
                    <a:p>
                      <a:r>
                        <a:rPr lang="es-CR" dirty="0" smtClean="0"/>
                        <a:t>Ruanda (2004) Bajo</a:t>
                      </a:r>
                      <a:endParaRPr lang="es-CR" dirty="0"/>
                    </a:p>
                  </a:txBody>
                  <a:tcPr/>
                </a:tc>
                <a:tc>
                  <a:txBody>
                    <a:bodyPr/>
                    <a:lstStyle/>
                    <a:p>
                      <a:pPr algn="ctr"/>
                      <a:r>
                        <a:rPr lang="es-CR" dirty="0" smtClean="0"/>
                        <a:t>50.1</a:t>
                      </a:r>
                      <a:endParaRPr lang="es-CR" dirty="0"/>
                    </a:p>
                  </a:txBody>
                  <a:tcPr/>
                </a:tc>
                <a:tc>
                  <a:txBody>
                    <a:bodyPr/>
                    <a:lstStyle/>
                    <a:p>
                      <a:pPr algn="ctr"/>
                      <a:r>
                        <a:rPr lang="es-CR" dirty="0" smtClean="0"/>
                        <a:t>3.8</a:t>
                      </a:r>
                      <a:endParaRPr lang="es-CR" dirty="0"/>
                    </a:p>
                  </a:txBody>
                  <a:tcPr/>
                </a:tc>
                <a:tc>
                  <a:txBody>
                    <a:bodyPr/>
                    <a:lstStyle/>
                    <a:p>
                      <a:pPr algn="ctr"/>
                      <a:r>
                        <a:rPr lang="es-CR" dirty="0" smtClean="0"/>
                        <a:t>49.9 (44.4)</a:t>
                      </a:r>
                      <a:endParaRPr lang="es-CR" dirty="0"/>
                    </a:p>
                  </a:txBody>
                  <a:tcPr/>
                </a:tc>
              </a:tr>
              <a:tr h="774290">
                <a:tc>
                  <a:txBody>
                    <a:bodyPr/>
                    <a:lstStyle/>
                    <a:p>
                      <a:r>
                        <a:rPr lang="es-CR" dirty="0" smtClean="0"/>
                        <a:t>Sur-África (20??) Medio-alto</a:t>
                      </a:r>
                      <a:endParaRPr lang="es-CR" dirty="0"/>
                    </a:p>
                  </a:txBody>
                  <a:tcPr/>
                </a:tc>
                <a:tc>
                  <a:txBody>
                    <a:bodyPr/>
                    <a:lstStyle/>
                    <a:p>
                      <a:pPr algn="ctr"/>
                      <a:r>
                        <a:rPr lang="es-CR" dirty="0" smtClean="0"/>
                        <a:t>44.1</a:t>
                      </a:r>
                      <a:endParaRPr lang="es-CR" dirty="0"/>
                    </a:p>
                  </a:txBody>
                  <a:tcPr/>
                </a:tc>
                <a:tc>
                  <a:txBody>
                    <a:bodyPr/>
                    <a:lstStyle/>
                    <a:p>
                      <a:pPr algn="ctr"/>
                      <a:r>
                        <a:rPr lang="es-CR" dirty="0" smtClean="0"/>
                        <a:t>2.5</a:t>
                      </a:r>
                      <a:endParaRPr lang="es-CR" dirty="0"/>
                    </a:p>
                  </a:txBody>
                  <a:tcPr/>
                </a:tc>
                <a:tc>
                  <a:txBody>
                    <a:bodyPr/>
                    <a:lstStyle/>
                    <a:p>
                      <a:pPr algn="ctr"/>
                      <a:r>
                        <a:rPr lang="es-CR" dirty="0" smtClean="0"/>
                        <a:t>55.9 (29.6)</a:t>
                      </a:r>
                      <a:endParaRPr lang="es-CR" dirty="0"/>
                    </a:p>
                  </a:txBody>
                  <a:tcPr/>
                </a:tc>
              </a:tr>
              <a:tr h="774290">
                <a:tc>
                  <a:txBody>
                    <a:bodyPr/>
                    <a:lstStyle/>
                    <a:p>
                      <a:r>
                        <a:rPr lang="es-CR" dirty="0" smtClean="0"/>
                        <a:t>Tailandia (2002) Medio-alto</a:t>
                      </a:r>
                      <a:endParaRPr lang="es-CR" dirty="0"/>
                    </a:p>
                  </a:txBody>
                  <a:tcPr/>
                </a:tc>
                <a:tc>
                  <a:txBody>
                    <a:bodyPr/>
                    <a:lstStyle/>
                    <a:p>
                      <a:pPr algn="ctr"/>
                      <a:r>
                        <a:rPr lang="es-CR" dirty="0" smtClean="0"/>
                        <a:t>75.0</a:t>
                      </a:r>
                      <a:endParaRPr lang="es-CR" dirty="0"/>
                    </a:p>
                  </a:txBody>
                  <a:tcPr/>
                </a:tc>
                <a:tc>
                  <a:txBody>
                    <a:bodyPr/>
                    <a:lstStyle/>
                    <a:p>
                      <a:pPr algn="ctr"/>
                      <a:r>
                        <a:rPr lang="es-CR" dirty="0" smtClean="0"/>
                        <a:t>10.1</a:t>
                      </a:r>
                      <a:endParaRPr lang="es-CR" dirty="0"/>
                    </a:p>
                  </a:txBody>
                  <a:tcPr/>
                </a:tc>
                <a:tc>
                  <a:txBody>
                    <a:bodyPr/>
                    <a:lstStyle/>
                    <a:p>
                      <a:pPr algn="ctr"/>
                      <a:r>
                        <a:rPr lang="es-CR" dirty="0" smtClean="0"/>
                        <a:t>25.0 (55.8)</a:t>
                      </a:r>
                      <a:endParaRPr lang="es-CR" dirty="0"/>
                    </a:p>
                  </a:txBody>
                  <a:tcPr/>
                </a:tc>
              </a:tr>
              <a:tr h="774290">
                <a:tc>
                  <a:txBody>
                    <a:bodyPr/>
                    <a:lstStyle/>
                    <a:p>
                      <a:r>
                        <a:rPr lang="es-CR" dirty="0" smtClean="0"/>
                        <a:t>Vietnam (2014) Medio-bajo</a:t>
                      </a:r>
                      <a:endParaRPr lang="es-CR" dirty="0"/>
                    </a:p>
                  </a:txBody>
                  <a:tcPr/>
                </a:tc>
                <a:tc>
                  <a:txBody>
                    <a:bodyPr/>
                    <a:lstStyle/>
                    <a:p>
                      <a:pPr algn="ctr"/>
                      <a:r>
                        <a:rPr lang="es-CR" dirty="0" smtClean="0"/>
                        <a:t>37.8</a:t>
                      </a:r>
                      <a:endParaRPr lang="es-CR" dirty="0"/>
                    </a:p>
                  </a:txBody>
                  <a:tcPr/>
                </a:tc>
                <a:tc>
                  <a:txBody>
                    <a:bodyPr/>
                    <a:lstStyle/>
                    <a:p>
                      <a:pPr algn="ctr"/>
                      <a:r>
                        <a:rPr lang="es-CR" dirty="0" smtClean="0"/>
                        <a:t>36.0</a:t>
                      </a:r>
                      <a:endParaRPr lang="es-CR" dirty="0"/>
                    </a:p>
                  </a:txBody>
                  <a:tcPr/>
                </a:tc>
                <a:tc>
                  <a:txBody>
                    <a:bodyPr/>
                    <a:lstStyle/>
                    <a:p>
                      <a:pPr algn="ctr"/>
                      <a:r>
                        <a:rPr lang="es-CR" dirty="0" smtClean="0"/>
                        <a:t>62.2 (92.7)</a:t>
                      </a:r>
                      <a:endParaRPr lang="es-CR" dirty="0"/>
                    </a:p>
                  </a:txBody>
                  <a:tcPr/>
                </a:tc>
              </a:tr>
              <a:tr h="442452">
                <a:tc>
                  <a:txBody>
                    <a:bodyPr/>
                    <a:lstStyle/>
                    <a:p>
                      <a:r>
                        <a:rPr lang="es-CR" dirty="0" smtClean="0"/>
                        <a:t>China Medio-alto</a:t>
                      </a:r>
                      <a:endParaRPr lang="es-CR" dirty="0"/>
                    </a:p>
                  </a:txBody>
                  <a:tcPr/>
                </a:tc>
                <a:tc>
                  <a:txBody>
                    <a:bodyPr/>
                    <a:lstStyle/>
                    <a:p>
                      <a:pPr algn="ctr"/>
                      <a:r>
                        <a:rPr lang="es-CR" dirty="0" smtClean="0"/>
                        <a:t>53.6</a:t>
                      </a:r>
                      <a:endParaRPr lang="es-CR" dirty="0"/>
                    </a:p>
                  </a:txBody>
                  <a:tcPr/>
                </a:tc>
                <a:tc>
                  <a:txBody>
                    <a:bodyPr/>
                    <a:lstStyle/>
                    <a:p>
                      <a:pPr algn="ctr"/>
                      <a:r>
                        <a:rPr lang="es-CR" dirty="0" smtClean="0"/>
                        <a:t>64.7</a:t>
                      </a:r>
                      <a:endParaRPr lang="es-CR" dirty="0"/>
                    </a:p>
                  </a:txBody>
                  <a:tcPr/>
                </a:tc>
                <a:tc>
                  <a:txBody>
                    <a:bodyPr/>
                    <a:lstStyle/>
                    <a:p>
                      <a:pPr algn="ctr"/>
                      <a:r>
                        <a:rPr lang="es-CR" dirty="0" smtClean="0"/>
                        <a:t>46.4 (78.9)</a:t>
                      </a:r>
                      <a:endParaRPr lang="es-CR" dirty="0"/>
                    </a:p>
                  </a:txBody>
                  <a:tcPr/>
                </a:tc>
              </a:tr>
              <a:tr h="442452">
                <a:tc>
                  <a:txBody>
                    <a:bodyPr/>
                    <a:lstStyle/>
                    <a:p>
                      <a:r>
                        <a:rPr lang="es-CR" dirty="0" smtClean="0"/>
                        <a:t>India Medio-bajo</a:t>
                      </a:r>
                      <a:endParaRPr lang="es-CR" dirty="0"/>
                    </a:p>
                  </a:txBody>
                  <a:tcPr/>
                </a:tc>
                <a:tc>
                  <a:txBody>
                    <a:bodyPr/>
                    <a:lstStyle/>
                    <a:p>
                      <a:pPr algn="ctr"/>
                      <a:r>
                        <a:rPr lang="es-CR" dirty="0" smtClean="0"/>
                        <a:t>29.2</a:t>
                      </a:r>
                      <a:endParaRPr lang="es-CR" dirty="0"/>
                    </a:p>
                  </a:txBody>
                  <a:tcPr/>
                </a:tc>
                <a:tc>
                  <a:txBody>
                    <a:bodyPr/>
                    <a:lstStyle/>
                    <a:p>
                      <a:pPr algn="ctr"/>
                      <a:r>
                        <a:rPr lang="es-CR" dirty="0" smtClean="0"/>
                        <a:t>17.4</a:t>
                      </a:r>
                      <a:endParaRPr lang="es-CR" dirty="0"/>
                    </a:p>
                  </a:txBody>
                  <a:tcPr/>
                </a:tc>
                <a:tc>
                  <a:txBody>
                    <a:bodyPr/>
                    <a:lstStyle/>
                    <a:p>
                      <a:pPr algn="ctr"/>
                      <a:r>
                        <a:rPr lang="es-CR" dirty="0" smtClean="0"/>
                        <a:t>70.8 (86.4)</a:t>
                      </a:r>
                      <a:endParaRPr lang="es-CR" dirty="0"/>
                    </a:p>
                  </a:txBody>
                  <a:tcPr/>
                </a:tc>
              </a:tr>
            </a:tbl>
          </a:graphicData>
        </a:graphic>
      </p:graphicFrame>
    </p:spTree>
    <p:extLst>
      <p:ext uri="{BB962C8B-B14F-4D97-AF65-F5344CB8AC3E}">
        <p14:creationId xmlns:p14="http://schemas.microsoft.com/office/powerpoint/2010/main" xmlns="" val="18770629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CR"/>
          </a:p>
        </p:txBody>
      </p:sp>
      <p:graphicFrame>
        <p:nvGraphicFramePr>
          <p:cNvPr id="4" name="3 Marcador de contenido"/>
          <p:cNvGraphicFramePr>
            <a:graphicFrameLocks/>
          </p:cNvGraphicFramePr>
          <p:nvPr>
            <p:extLst>
              <p:ext uri="{D42A27DB-BD31-4B8C-83A1-F6EECF244321}">
                <p14:modId xmlns:p14="http://schemas.microsoft.com/office/powerpoint/2010/main" xmlns="" val="4205543629"/>
              </p:ext>
            </p:extLst>
          </p:nvPr>
        </p:nvGraphicFramePr>
        <p:xfrm>
          <a:off x="127713" y="148991"/>
          <a:ext cx="8840679" cy="6484638"/>
        </p:xfrm>
        <a:graphic>
          <a:graphicData uri="http://schemas.openxmlformats.org/drawingml/2006/table">
            <a:tbl>
              <a:tblPr firstRow="1" bandRow="1">
                <a:tableStyleId>{5C22544A-7EE6-4342-B048-85BDC9FD1C3A}</a:tableStyleId>
              </a:tblPr>
              <a:tblGrid>
                <a:gridCol w="2450721"/>
                <a:gridCol w="1866961"/>
                <a:gridCol w="2644860"/>
                <a:gridCol w="1878137"/>
              </a:tblGrid>
              <a:tr h="2677702">
                <a:tc>
                  <a:txBody>
                    <a:bodyPr/>
                    <a:lstStyle/>
                    <a:p>
                      <a:r>
                        <a:rPr lang="es-CR" dirty="0" smtClean="0"/>
                        <a:t>Países de ingresos altos</a:t>
                      </a:r>
                    </a:p>
                    <a:p>
                      <a:endParaRPr lang="es-CR" dirty="0" smtClean="0"/>
                    </a:p>
                    <a:p>
                      <a:endParaRPr lang="es-CR" dirty="0" smtClean="0"/>
                    </a:p>
                    <a:p>
                      <a:endParaRPr lang="es-CR" dirty="0" smtClean="0"/>
                    </a:p>
                    <a:p>
                      <a:endParaRPr lang="es-CR" dirty="0" smtClean="0"/>
                    </a:p>
                    <a:p>
                      <a:endParaRPr lang="es-CR" dirty="0" smtClean="0"/>
                    </a:p>
                    <a:p>
                      <a:r>
                        <a:rPr lang="es-CR" dirty="0" smtClean="0"/>
                        <a:t>2008</a:t>
                      </a:r>
                      <a:endParaRPr lang="es-CR" dirty="0"/>
                    </a:p>
                  </a:txBody>
                  <a:tcPr/>
                </a:tc>
                <a:tc>
                  <a:txBody>
                    <a:bodyPr/>
                    <a:lstStyle/>
                    <a:p>
                      <a:pPr algn="ctr"/>
                      <a:r>
                        <a:rPr lang="es-CR" noProof="0" dirty="0" smtClean="0"/>
                        <a:t>Esperanza</a:t>
                      </a:r>
                      <a:r>
                        <a:rPr lang="es-CR" baseline="0" noProof="0" dirty="0" smtClean="0"/>
                        <a:t> de vida al nacer (años; ambos sexos)</a:t>
                      </a:r>
                      <a:endParaRPr lang="es-CR" noProof="0" dirty="0"/>
                    </a:p>
                  </a:txBody>
                  <a:tcPr/>
                </a:tc>
                <a:tc>
                  <a:txBody>
                    <a:bodyPr/>
                    <a:lstStyle/>
                    <a:p>
                      <a:pPr algn="ctr"/>
                      <a:r>
                        <a:rPr lang="es-CR" noProof="0" dirty="0" smtClean="0"/>
                        <a:t>Tasa de Mortalidad infantil (menores de 1 año</a:t>
                      </a:r>
                      <a:r>
                        <a:rPr lang="es-CR" baseline="0" noProof="0" dirty="0" smtClean="0"/>
                        <a:t> por 1,000 nacidos vivos; ambos sexos)</a:t>
                      </a:r>
                      <a:endParaRPr lang="es-CR" noProof="0" dirty="0" smtClean="0"/>
                    </a:p>
                  </a:txBody>
                  <a:tcPr/>
                </a:tc>
                <a:tc>
                  <a:txBody>
                    <a:bodyPr/>
                    <a:lstStyle/>
                    <a:p>
                      <a:pPr algn="ctr"/>
                      <a:r>
                        <a:rPr lang="es-CR" noProof="0" dirty="0" smtClean="0"/>
                        <a:t>Partos atendidos por personal de salud cualificado</a:t>
                      </a:r>
                      <a:r>
                        <a:rPr lang="es-CR" baseline="0" noProof="0" dirty="0" smtClean="0"/>
                        <a:t> (%)</a:t>
                      </a:r>
                      <a:endParaRPr lang="es-CR" noProof="0" dirty="0" smtClean="0"/>
                    </a:p>
                  </a:txBody>
                  <a:tcPr/>
                </a:tc>
              </a:tr>
              <a:tr h="493617">
                <a:tc>
                  <a:txBody>
                    <a:bodyPr/>
                    <a:lstStyle/>
                    <a:p>
                      <a:r>
                        <a:rPr lang="es-CR" dirty="0" smtClean="0"/>
                        <a:t>Inglaterra (1948)</a:t>
                      </a:r>
                      <a:endParaRPr lang="es-CR" dirty="0"/>
                    </a:p>
                  </a:txBody>
                  <a:tcPr/>
                </a:tc>
                <a:tc>
                  <a:txBody>
                    <a:bodyPr/>
                    <a:lstStyle/>
                    <a:p>
                      <a:pPr algn="ctr"/>
                      <a:r>
                        <a:rPr lang="es-CR" dirty="0" smtClean="0"/>
                        <a:t>80</a:t>
                      </a:r>
                      <a:endParaRPr lang="es-CR" dirty="0"/>
                    </a:p>
                  </a:txBody>
                  <a:tcPr/>
                </a:tc>
                <a:tc>
                  <a:txBody>
                    <a:bodyPr/>
                    <a:lstStyle/>
                    <a:p>
                      <a:pPr algn="ctr"/>
                      <a:r>
                        <a:rPr lang="es-CR" dirty="0" smtClean="0"/>
                        <a:t>5</a:t>
                      </a:r>
                      <a:endParaRPr lang="es-CR" dirty="0"/>
                    </a:p>
                  </a:txBody>
                  <a:tcPr/>
                </a:tc>
                <a:tc>
                  <a:txBody>
                    <a:bodyPr/>
                    <a:lstStyle/>
                    <a:p>
                      <a:pPr algn="ctr"/>
                      <a:r>
                        <a:rPr lang="es-CR" dirty="0" smtClean="0"/>
                        <a:t>99</a:t>
                      </a:r>
                      <a:endParaRPr lang="es-CR" dirty="0"/>
                    </a:p>
                  </a:txBody>
                  <a:tcPr/>
                </a:tc>
              </a:tr>
              <a:tr h="493617">
                <a:tc>
                  <a:txBody>
                    <a:bodyPr/>
                    <a:lstStyle/>
                    <a:p>
                      <a:r>
                        <a:rPr lang="es-CR" dirty="0" smtClean="0"/>
                        <a:t>Canadá (1984)</a:t>
                      </a:r>
                      <a:endParaRPr lang="es-CR" dirty="0"/>
                    </a:p>
                  </a:txBody>
                  <a:tcPr/>
                </a:tc>
                <a:tc>
                  <a:txBody>
                    <a:bodyPr/>
                    <a:lstStyle/>
                    <a:p>
                      <a:pPr algn="ctr"/>
                      <a:r>
                        <a:rPr lang="es-CR" dirty="0" smtClean="0"/>
                        <a:t>81</a:t>
                      </a:r>
                      <a:endParaRPr lang="es-CR" dirty="0"/>
                    </a:p>
                  </a:txBody>
                  <a:tcPr/>
                </a:tc>
                <a:tc>
                  <a:txBody>
                    <a:bodyPr/>
                    <a:lstStyle/>
                    <a:p>
                      <a:pPr algn="ctr"/>
                      <a:r>
                        <a:rPr lang="es-CR" dirty="0" smtClean="0"/>
                        <a:t>5</a:t>
                      </a:r>
                      <a:endParaRPr lang="es-CR" dirty="0"/>
                    </a:p>
                  </a:txBody>
                  <a:tcPr/>
                </a:tc>
                <a:tc>
                  <a:txBody>
                    <a:bodyPr/>
                    <a:lstStyle/>
                    <a:p>
                      <a:pPr algn="ctr"/>
                      <a:r>
                        <a:rPr lang="es-CR" dirty="0" smtClean="0"/>
                        <a:t>100</a:t>
                      </a:r>
                      <a:endParaRPr lang="es-CR" dirty="0"/>
                    </a:p>
                  </a:txBody>
                  <a:tcPr/>
                </a:tc>
              </a:tr>
              <a:tr h="486854">
                <a:tc>
                  <a:txBody>
                    <a:bodyPr/>
                    <a:lstStyle/>
                    <a:p>
                      <a:r>
                        <a:rPr lang="es-CR" dirty="0" smtClean="0"/>
                        <a:t>Suecia (1982)</a:t>
                      </a:r>
                      <a:endParaRPr lang="es-CR" dirty="0"/>
                    </a:p>
                  </a:txBody>
                  <a:tcPr/>
                </a:tc>
                <a:tc>
                  <a:txBody>
                    <a:bodyPr/>
                    <a:lstStyle/>
                    <a:p>
                      <a:pPr algn="ctr"/>
                      <a:r>
                        <a:rPr lang="es-CR" dirty="0" smtClean="0"/>
                        <a:t>81</a:t>
                      </a:r>
                      <a:endParaRPr lang="es-CR" dirty="0"/>
                    </a:p>
                  </a:txBody>
                  <a:tcPr/>
                </a:tc>
                <a:tc>
                  <a:txBody>
                    <a:bodyPr/>
                    <a:lstStyle/>
                    <a:p>
                      <a:pPr algn="ctr"/>
                      <a:r>
                        <a:rPr lang="es-CR" dirty="0" smtClean="0"/>
                        <a:t>2</a:t>
                      </a:r>
                      <a:endParaRPr lang="es-CR" dirty="0"/>
                    </a:p>
                  </a:txBody>
                  <a:tcPr/>
                </a:tc>
                <a:tc>
                  <a:txBody>
                    <a:bodyPr/>
                    <a:lstStyle/>
                    <a:p>
                      <a:pPr algn="ctr"/>
                      <a:r>
                        <a:rPr lang="es-CR" dirty="0" smtClean="0"/>
                        <a:t>100</a:t>
                      </a:r>
                      <a:endParaRPr lang="es-CR" dirty="0"/>
                    </a:p>
                  </a:txBody>
                  <a:tcPr/>
                </a:tc>
              </a:tr>
              <a:tr h="493617">
                <a:tc>
                  <a:txBody>
                    <a:bodyPr/>
                    <a:lstStyle/>
                    <a:p>
                      <a:r>
                        <a:rPr lang="es-CR" dirty="0" smtClean="0"/>
                        <a:t>Alemania (1883)</a:t>
                      </a:r>
                      <a:endParaRPr lang="es-CR" dirty="0"/>
                    </a:p>
                  </a:txBody>
                  <a:tcPr/>
                </a:tc>
                <a:tc>
                  <a:txBody>
                    <a:bodyPr/>
                    <a:lstStyle/>
                    <a:p>
                      <a:pPr algn="ctr"/>
                      <a:r>
                        <a:rPr lang="es-CR" dirty="0" smtClean="0"/>
                        <a:t>80</a:t>
                      </a:r>
                      <a:endParaRPr lang="es-CR" dirty="0"/>
                    </a:p>
                  </a:txBody>
                  <a:tcPr/>
                </a:tc>
                <a:tc>
                  <a:txBody>
                    <a:bodyPr/>
                    <a:lstStyle/>
                    <a:p>
                      <a:pPr algn="ctr"/>
                      <a:r>
                        <a:rPr lang="es-CR" dirty="0" smtClean="0"/>
                        <a:t>4</a:t>
                      </a:r>
                      <a:endParaRPr lang="es-CR" dirty="0"/>
                    </a:p>
                  </a:txBody>
                  <a:tcPr/>
                </a:tc>
                <a:tc>
                  <a:txBody>
                    <a:bodyPr/>
                    <a:lstStyle/>
                    <a:p>
                      <a:pPr algn="ctr"/>
                      <a:r>
                        <a:rPr lang="es-CR" dirty="0" smtClean="0"/>
                        <a:t>100</a:t>
                      </a:r>
                      <a:endParaRPr lang="es-CR" dirty="0"/>
                    </a:p>
                  </a:txBody>
                  <a:tcPr/>
                </a:tc>
              </a:tr>
              <a:tr h="493617">
                <a:tc>
                  <a:txBody>
                    <a:bodyPr/>
                    <a:lstStyle/>
                    <a:p>
                      <a:r>
                        <a:rPr lang="es-CR" dirty="0" smtClean="0"/>
                        <a:t>Holanda (1964)</a:t>
                      </a:r>
                      <a:endParaRPr lang="es-CR" dirty="0"/>
                    </a:p>
                  </a:txBody>
                  <a:tcPr/>
                </a:tc>
                <a:tc>
                  <a:txBody>
                    <a:bodyPr/>
                    <a:lstStyle/>
                    <a:p>
                      <a:pPr algn="ctr"/>
                      <a:r>
                        <a:rPr lang="es-CR" dirty="0" smtClean="0"/>
                        <a:t>80</a:t>
                      </a:r>
                      <a:endParaRPr lang="es-CR" dirty="0"/>
                    </a:p>
                  </a:txBody>
                  <a:tcPr/>
                </a:tc>
                <a:tc>
                  <a:txBody>
                    <a:bodyPr/>
                    <a:lstStyle/>
                    <a:p>
                      <a:pPr algn="ctr"/>
                      <a:r>
                        <a:rPr lang="es-CR" dirty="0" smtClean="0"/>
                        <a:t>4</a:t>
                      </a:r>
                      <a:endParaRPr lang="es-CR" dirty="0"/>
                    </a:p>
                  </a:txBody>
                  <a:tcPr/>
                </a:tc>
                <a:tc>
                  <a:txBody>
                    <a:bodyPr/>
                    <a:lstStyle/>
                    <a:p>
                      <a:pPr algn="ctr"/>
                      <a:r>
                        <a:rPr lang="es-CR" dirty="0" smtClean="0"/>
                        <a:t>100</a:t>
                      </a:r>
                      <a:endParaRPr lang="es-CR" dirty="0"/>
                    </a:p>
                  </a:txBody>
                  <a:tcPr/>
                </a:tc>
              </a:tr>
              <a:tr h="493617">
                <a:tc>
                  <a:txBody>
                    <a:bodyPr/>
                    <a:lstStyle/>
                    <a:p>
                      <a:r>
                        <a:rPr lang="es-CR" dirty="0" smtClean="0"/>
                        <a:t>Japón (1961)</a:t>
                      </a:r>
                      <a:endParaRPr lang="es-CR" dirty="0"/>
                    </a:p>
                  </a:txBody>
                  <a:tcPr/>
                </a:tc>
                <a:tc>
                  <a:txBody>
                    <a:bodyPr/>
                    <a:lstStyle/>
                    <a:p>
                      <a:pPr algn="ctr"/>
                      <a:r>
                        <a:rPr lang="es-CR" dirty="0" smtClean="0"/>
                        <a:t>83</a:t>
                      </a:r>
                      <a:endParaRPr lang="es-CR" dirty="0"/>
                    </a:p>
                  </a:txBody>
                  <a:tcPr/>
                </a:tc>
                <a:tc>
                  <a:txBody>
                    <a:bodyPr/>
                    <a:lstStyle/>
                    <a:p>
                      <a:pPr algn="ctr"/>
                      <a:r>
                        <a:rPr lang="es-CR" dirty="0" smtClean="0"/>
                        <a:t>3</a:t>
                      </a:r>
                      <a:endParaRPr lang="es-CR" dirty="0"/>
                    </a:p>
                  </a:txBody>
                  <a:tcPr/>
                </a:tc>
                <a:tc>
                  <a:txBody>
                    <a:bodyPr/>
                    <a:lstStyle/>
                    <a:p>
                      <a:pPr algn="ctr"/>
                      <a:r>
                        <a:rPr lang="es-CR" dirty="0" smtClean="0"/>
                        <a:t>100</a:t>
                      </a:r>
                      <a:endParaRPr lang="es-CR" dirty="0"/>
                    </a:p>
                  </a:txBody>
                  <a:tcPr/>
                </a:tc>
              </a:tr>
              <a:tr h="851997">
                <a:tc>
                  <a:txBody>
                    <a:bodyPr/>
                    <a:lstStyle/>
                    <a:p>
                      <a:r>
                        <a:rPr lang="es-CR" dirty="0" smtClean="0"/>
                        <a:t>Estado</a:t>
                      </a:r>
                      <a:r>
                        <a:rPr lang="es-CR" baseline="0" dirty="0" smtClean="0"/>
                        <a:t>s Unidos (201?)</a:t>
                      </a:r>
                      <a:endParaRPr lang="es-CR" dirty="0"/>
                    </a:p>
                  </a:txBody>
                  <a:tcPr/>
                </a:tc>
                <a:tc>
                  <a:txBody>
                    <a:bodyPr/>
                    <a:lstStyle/>
                    <a:p>
                      <a:pPr algn="ctr"/>
                      <a:r>
                        <a:rPr lang="es-CR" dirty="0" smtClean="0"/>
                        <a:t>78</a:t>
                      </a:r>
                      <a:endParaRPr lang="es-CR" dirty="0"/>
                    </a:p>
                  </a:txBody>
                  <a:tcPr/>
                </a:tc>
                <a:tc>
                  <a:txBody>
                    <a:bodyPr/>
                    <a:lstStyle/>
                    <a:p>
                      <a:pPr algn="ctr"/>
                      <a:r>
                        <a:rPr lang="es-CR" dirty="0" smtClean="0"/>
                        <a:t>7</a:t>
                      </a:r>
                      <a:endParaRPr lang="es-CR" dirty="0"/>
                    </a:p>
                  </a:txBody>
                  <a:tcPr/>
                </a:tc>
                <a:tc>
                  <a:txBody>
                    <a:bodyPr/>
                    <a:lstStyle/>
                    <a:p>
                      <a:pPr algn="ctr"/>
                      <a:r>
                        <a:rPr lang="es-CR" dirty="0" smtClean="0"/>
                        <a:t>99</a:t>
                      </a:r>
                      <a:endParaRPr lang="es-CR" dirty="0"/>
                    </a:p>
                  </a:txBody>
                  <a:tcPr/>
                </a:tc>
              </a:tr>
            </a:tbl>
          </a:graphicData>
        </a:graphic>
      </p:graphicFrame>
    </p:spTree>
    <p:extLst>
      <p:ext uri="{BB962C8B-B14F-4D97-AF65-F5344CB8AC3E}">
        <p14:creationId xmlns:p14="http://schemas.microsoft.com/office/powerpoint/2010/main" xmlns="" val="115442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468313" y="115888"/>
            <a:ext cx="8229600" cy="649287"/>
          </a:xfrm>
        </p:spPr>
        <p:txBody>
          <a:bodyPr/>
          <a:lstStyle/>
          <a:p>
            <a:r>
              <a:rPr lang="en-GB" sz="2800" dirty="0">
                <a:latin typeface="Times New Roman" charset="0"/>
                <a:ea typeface="ＭＳ Ｐゴシック" charset="0"/>
                <a:cs typeface="ＭＳ Ｐゴシック" charset="0"/>
              </a:rPr>
              <a:t>Marco Conceptual</a:t>
            </a:r>
            <a:endParaRPr lang="en-US" sz="2800" dirty="0">
              <a:latin typeface="Times New Roman" charset="0"/>
              <a:ea typeface="ＭＳ Ｐゴシック" charset="0"/>
              <a:cs typeface="ＭＳ Ｐゴシック" charset="0"/>
            </a:endParaRPr>
          </a:p>
        </p:txBody>
      </p:sp>
      <p:sp>
        <p:nvSpPr>
          <p:cNvPr id="465923" name="Text Box 3"/>
          <p:cNvSpPr txBox="1">
            <a:spLocks noChangeArrowheads="1"/>
          </p:cNvSpPr>
          <p:nvPr/>
        </p:nvSpPr>
        <p:spPr bwMode="auto">
          <a:xfrm>
            <a:off x="539750" y="5157788"/>
            <a:ext cx="7658100" cy="1079500"/>
          </a:xfrm>
          <a:prstGeom prst="rect">
            <a:avLst/>
          </a:prstGeom>
          <a:gradFill rotWithShape="1">
            <a:gsLst>
              <a:gs pos="0">
                <a:srgbClr val="000000">
                  <a:alpha val="53999"/>
                </a:srgbClr>
              </a:gs>
              <a:gs pos="20000">
                <a:srgbClr val="000040">
                  <a:alpha val="56799"/>
                </a:srgbClr>
              </a:gs>
              <a:gs pos="50000">
                <a:srgbClr val="400040">
                  <a:alpha val="60999"/>
                </a:srgbClr>
              </a:gs>
              <a:gs pos="75000">
                <a:srgbClr val="8F0040">
                  <a:alpha val="64499"/>
                </a:srgbClr>
              </a:gs>
              <a:gs pos="89999">
                <a:srgbClr val="F27300">
                  <a:alpha val="66599"/>
                </a:srgbClr>
              </a:gs>
              <a:gs pos="100000">
                <a:srgbClr val="FFBF00">
                  <a:alpha val="67999"/>
                </a:srgbClr>
              </a:gs>
            </a:gsLst>
            <a:lin ang="5400000" scaled="1"/>
          </a:gradFill>
          <a:ln w="28575">
            <a:solidFill>
              <a:srgbClr val="FF9900"/>
            </a:solidFill>
            <a:miter lim="800000"/>
            <a:headEnd/>
            <a:tailEnd/>
          </a:ln>
        </p:spPr>
        <p:txBody>
          <a:bodyPr tIns="0"/>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endParaRPr lang="en-US" sz="1000" dirty="0" smtClean="0"/>
          </a:p>
          <a:p>
            <a:pPr algn="ctr" eaLnBrk="1" hangingPunct="1">
              <a:defRPr/>
            </a:pPr>
            <a:r>
              <a:rPr lang="en-US" sz="1800" dirty="0" smtClean="0"/>
              <a:t>DETERMINANTES DE LA SALUD E INIQUIDADES EN SALUD  </a:t>
            </a:r>
          </a:p>
          <a:p>
            <a:pPr eaLnBrk="1" hangingPunct="1">
              <a:defRPr/>
            </a:pPr>
            <a:endParaRPr lang="en-US" sz="1800" dirty="0" smtClean="0"/>
          </a:p>
        </p:txBody>
      </p:sp>
      <p:sp>
        <p:nvSpPr>
          <p:cNvPr id="465924" name="AutoShape 4"/>
          <p:cNvSpPr>
            <a:spLocks noChangeArrowheads="1"/>
          </p:cNvSpPr>
          <p:nvPr/>
        </p:nvSpPr>
        <p:spPr bwMode="auto">
          <a:xfrm>
            <a:off x="2597150" y="5734050"/>
            <a:ext cx="3429000" cy="322263"/>
          </a:xfrm>
          <a:prstGeom prst="rightArrow">
            <a:avLst>
              <a:gd name="adj1" fmla="val 50000"/>
              <a:gd name="adj2" fmla="val 266009"/>
            </a:avLst>
          </a:prstGeom>
          <a:solidFill>
            <a:srgbClr val="CC0000"/>
          </a:solidFill>
          <a:ln w="9525">
            <a:solidFill>
              <a:schemeClr val="tx1"/>
            </a:solidFill>
            <a:miter lim="800000"/>
            <a:headEnd/>
            <a:tailEnd/>
          </a:ln>
        </p:spPr>
        <p:txBody>
          <a:bodyPr/>
          <a:lstStyle/>
          <a:p>
            <a:endParaRPr lang="es-ES_tradnl" dirty="0"/>
          </a:p>
        </p:txBody>
      </p:sp>
      <p:sp>
        <p:nvSpPr>
          <p:cNvPr id="465925" name="Text Box 5"/>
          <p:cNvSpPr txBox="1">
            <a:spLocks noChangeArrowheads="1"/>
          </p:cNvSpPr>
          <p:nvPr/>
        </p:nvSpPr>
        <p:spPr bwMode="auto">
          <a:xfrm>
            <a:off x="468313" y="798513"/>
            <a:ext cx="1687512" cy="4113212"/>
          </a:xfrm>
          <a:prstGeom prst="rect">
            <a:avLst/>
          </a:prstGeom>
          <a:solidFill>
            <a:srgbClr val="FFFF99"/>
          </a:solidFill>
          <a:ln w="28575">
            <a:solidFill>
              <a:srgbClr val="FF9900"/>
            </a:solidFill>
            <a:miter lim="800000"/>
            <a:headEnd/>
            <a:tailEnd/>
          </a:ln>
        </p:spPr>
        <p:txBody>
          <a:bodyPr lIns="0" rIns="0"/>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endParaRPr lang="en-GB" sz="1100" dirty="0">
              <a:solidFill>
                <a:srgbClr val="000000"/>
              </a:solidFill>
              <a:latin typeface="Times New Roman" charset="0"/>
            </a:endParaRPr>
          </a:p>
          <a:p>
            <a:pPr algn="ctr" eaLnBrk="1" hangingPunct="1"/>
            <a:r>
              <a:rPr lang="en-GB" sz="1400" dirty="0" err="1">
                <a:solidFill>
                  <a:srgbClr val="000000"/>
                </a:solidFill>
                <a:latin typeface="Times New Roman" charset="0"/>
              </a:rPr>
              <a:t>Contexto</a:t>
            </a:r>
            <a:r>
              <a:rPr lang="en-GB" sz="1400">
                <a:solidFill>
                  <a:srgbClr val="000000"/>
                </a:solidFill>
                <a:latin typeface="Times New Roman" charset="0"/>
              </a:rPr>
              <a:t> Socio-económico y político</a:t>
            </a:r>
          </a:p>
          <a:p>
            <a:pPr algn="ctr" eaLnBrk="1" hangingPunct="1"/>
            <a:endParaRPr lang="en-GB" sz="1100">
              <a:solidFill>
                <a:srgbClr val="000000"/>
              </a:solidFill>
              <a:latin typeface="Times New Roman" charset="0"/>
            </a:endParaRPr>
          </a:p>
          <a:p>
            <a:pPr algn="ctr" eaLnBrk="1" hangingPunct="1"/>
            <a:endParaRPr lang="en-GB" sz="1100">
              <a:solidFill>
                <a:srgbClr val="000000"/>
              </a:solidFill>
              <a:latin typeface="Times New Roman" charset="0"/>
            </a:endParaRPr>
          </a:p>
          <a:p>
            <a:pPr algn="ctr" eaLnBrk="1" hangingPunct="1"/>
            <a:endParaRPr lang="en-GB" sz="1100">
              <a:solidFill>
                <a:srgbClr val="000000"/>
              </a:solidFill>
              <a:latin typeface="Times New Roman" charset="0"/>
            </a:endParaRPr>
          </a:p>
          <a:p>
            <a:pPr lvl="1" eaLnBrk="1" hangingPunct="1"/>
            <a:r>
              <a:rPr lang="en-GB" sz="1100">
                <a:solidFill>
                  <a:srgbClr val="000000"/>
                </a:solidFill>
                <a:latin typeface="Times New Roman" charset="0"/>
              </a:rPr>
              <a:t> </a:t>
            </a:r>
          </a:p>
          <a:p>
            <a:pPr algn="ctr" eaLnBrk="1" hangingPunct="1"/>
            <a:endParaRPr lang="en-GB" sz="1100">
              <a:solidFill>
                <a:srgbClr val="000000"/>
              </a:solidFill>
              <a:latin typeface="Times New Roman" charset="0"/>
            </a:endParaRPr>
          </a:p>
          <a:p>
            <a:pPr algn="ctr" eaLnBrk="1" hangingPunct="1"/>
            <a:endParaRPr lang="en-GB" sz="1100">
              <a:solidFill>
                <a:srgbClr val="000000"/>
              </a:solidFill>
              <a:latin typeface="Times New Roman" charset="0"/>
            </a:endParaRPr>
          </a:p>
          <a:p>
            <a:pPr algn="ctr" eaLnBrk="1" hangingPunct="1"/>
            <a:endParaRPr lang="en-GB" sz="1100">
              <a:solidFill>
                <a:srgbClr val="000000"/>
              </a:solidFill>
              <a:latin typeface="Times New Roman" charset="0"/>
            </a:endParaRPr>
          </a:p>
          <a:p>
            <a:pPr algn="ctr" eaLnBrk="1" hangingPunct="1"/>
            <a:endParaRPr lang="en-GB" sz="1100">
              <a:solidFill>
                <a:srgbClr val="000000"/>
              </a:solidFill>
              <a:latin typeface="Times New Roman" charset="0"/>
            </a:endParaRPr>
          </a:p>
          <a:p>
            <a:pPr eaLnBrk="1" hangingPunct="1"/>
            <a:endParaRPr lang="en-US" sz="1600">
              <a:solidFill>
                <a:srgbClr val="000000"/>
              </a:solidFill>
            </a:endParaRPr>
          </a:p>
        </p:txBody>
      </p:sp>
      <p:sp>
        <p:nvSpPr>
          <p:cNvPr id="465926" name="Text Box 6"/>
          <p:cNvSpPr txBox="1">
            <a:spLocks noChangeArrowheads="1"/>
          </p:cNvSpPr>
          <p:nvPr/>
        </p:nvSpPr>
        <p:spPr bwMode="auto">
          <a:xfrm>
            <a:off x="539750" y="1711325"/>
            <a:ext cx="1511300" cy="344488"/>
          </a:xfrm>
          <a:prstGeom prst="rect">
            <a:avLst/>
          </a:prstGeom>
          <a:solidFill>
            <a:srgbClr val="FFFFFF"/>
          </a:solidFill>
          <a:ln w="9525">
            <a:solidFill>
              <a:srgbClr val="000000"/>
            </a:solidFill>
            <a:miter lim="800000"/>
            <a:headEnd/>
            <a:tailEnd/>
          </a:ln>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600">
                <a:solidFill>
                  <a:srgbClr val="000000"/>
                </a:solidFill>
                <a:latin typeface="Times New Roman" charset="0"/>
              </a:rPr>
              <a:t>Gobernabilidad</a:t>
            </a:r>
            <a:endParaRPr lang="en-US" sz="1600">
              <a:solidFill>
                <a:srgbClr val="000000"/>
              </a:solidFill>
            </a:endParaRPr>
          </a:p>
        </p:txBody>
      </p:sp>
      <p:sp>
        <p:nvSpPr>
          <p:cNvPr id="465927" name="Text Box 7"/>
          <p:cNvSpPr txBox="1">
            <a:spLocks noChangeArrowheads="1"/>
          </p:cNvSpPr>
          <p:nvPr/>
        </p:nvSpPr>
        <p:spPr bwMode="auto">
          <a:xfrm>
            <a:off x="539750" y="2382838"/>
            <a:ext cx="1511300" cy="1371600"/>
          </a:xfrm>
          <a:prstGeom prst="rect">
            <a:avLst/>
          </a:prstGeom>
          <a:solidFill>
            <a:srgbClr val="FFFFFF"/>
          </a:solidFill>
          <a:ln w="9525">
            <a:solidFill>
              <a:srgbClr val="000000"/>
            </a:solidFill>
            <a:miter lim="800000"/>
            <a:headEnd/>
            <a:tailEnd/>
          </a:ln>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600">
                <a:solidFill>
                  <a:srgbClr val="000000"/>
                </a:solidFill>
                <a:latin typeface="Times New Roman" charset="0"/>
              </a:rPr>
              <a:t>Políticas</a:t>
            </a:r>
          </a:p>
          <a:p>
            <a:pPr algn="ctr" eaLnBrk="1" hangingPunct="1"/>
            <a:endParaRPr lang="en-US" sz="1000">
              <a:solidFill>
                <a:srgbClr val="000000"/>
              </a:solidFill>
              <a:latin typeface="Times New Roman" charset="0"/>
            </a:endParaRPr>
          </a:p>
          <a:p>
            <a:pPr algn="ctr" eaLnBrk="1" hangingPunct="1"/>
            <a:r>
              <a:rPr lang="en-US" sz="1400">
                <a:solidFill>
                  <a:srgbClr val="000000"/>
                </a:solidFill>
                <a:latin typeface="Times New Roman" charset="0"/>
              </a:rPr>
              <a:t>Macroeconómicas</a:t>
            </a:r>
          </a:p>
          <a:p>
            <a:pPr algn="ctr" eaLnBrk="1" hangingPunct="1"/>
            <a:endParaRPr lang="en-US" sz="800">
              <a:solidFill>
                <a:srgbClr val="000000"/>
              </a:solidFill>
              <a:latin typeface="Times New Roman" charset="0"/>
            </a:endParaRPr>
          </a:p>
          <a:p>
            <a:pPr algn="ctr" eaLnBrk="1" hangingPunct="1"/>
            <a:r>
              <a:rPr lang="en-US" sz="1400">
                <a:solidFill>
                  <a:srgbClr val="000000"/>
                </a:solidFill>
                <a:latin typeface="Times New Roman" charset="0"/>
              </a:rPr>
              <a:t>Social </a:t>
            </a:r>
          </a:p>
          <a:p>
            <a:pPr algn="ctr" eaLnBrk="1" hangingPunct="1"/>
            <a:endParaRPr lang="en-US" sz="800">
              <a:solidFill>
                <a:srgbClr val="000000"/>
              </a:solidFill>
              <a:latin typeface="Times New Roman" charset="0"/>
            </a:endParaRPr>
          </a:p>
          <a:p>
            <a:pPr algn="ctr" eaLnBrk="1" hangingPunct="1"/>
            <a:r>
              <a:rPr lang="en-US" sz="1400">
                <a:solidFill>
                  <a:srgbClr val="000000"/>
                </a:solidFill>
                <a:latin typeface="Times New Roman" charset="0"/>
              </a:rPr>
              <a:t>Salud</a:t>
            </a:r>
            <a:endParaRPr lang="en-US" sz="1400">
              <a:solidFill>
                <a:srgbClr val="000000"/>
              </a:solidFill>
            </a:endParaRPr>
          </a:p>
        </p:txBody>
      </p:sp>
      <p:sp>
        <p:nvSpPr>
          <p:cNvPr id="465928" name="Text Box 8"/>
          <p:cNvSpPr txBox="1">
            <a:spLocks noChangeArrowheads="1"/>
          </p:cNvSpPr>
          <p:nvPr/>
        </p:nvSpPr>
        <p:spPr bwMode="auto">
          <a:xfrm>
            <a:off x="533400" y="4114800"/>
            <a:ext cx="1511300" cy="685800"/>
          </a:xfrm>
          <a:prstGeom prst="rect">
            <a:avLst/>
          </a:prstGeom>
          <a:solidFill>
            <a:srgbClr val="FFFFFF"/>
          </a:solidFill>
          <a:ln w="9525">
            <a:solidFill>
              <a:srgbClr val="000000"/>
            </a:solidFill>
            <a:miter lim="800000"/>
            <a:headEnd/>
            <a:tailEnd/>
          </a:ln>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400">
                <a:solidFill>
                  <a:srgbClr val="000000"/>
                </a:solidFill>
                <a:latin typeface="Times New Roman" charset="0"/>
              </a:rPr>
              <a:t>Normas y valores Culturales y Sociales</a:t>
            </a:r>
            <a:endParaRPr lang="en-US" sz="1400">
              <a:solidFill>
                <a:srgbClr val="000000"/>
              </a:solidFill>
            </a:endParaRPr>
          </a:p>
        </p:txBody>
      </p:sp>
      <p:sp>
        <p:nvSpPr>
          <p:cNvPr id="465929" name="AutoShape 9"/>
          <p:cNvSpPr>
            <a:spLocks noChangeArrowheads="1"/>
          </p:cNvSpPr>
          <p:nvPr/>
        </p:nvSpPr>
        <p:spPr bwMode="auto">
          <a:xfrm>
            <a:off x="2155825" y="1939925"/>
            <a:ext cx="184150" cy="458788"/>
          </a:xfrm>
          <a:prstGeom prst="rightArrow">
            <a:avLst>
              <a:gd name="adj1" fmla="val 50176"/>
              <a:gd name="adj2" fmla="val 48278"/>
            </a:avLst>
          </a:prstGeom>
          <a:solidFill>
            <a:srgbClr val="FFCC00"/>
          </a:solidFill>
          <a:ln w="9525">
            <a:solidFill>
              <a:srgbClr val="000000"/>
            </a:solidFill>
            <a:miter lim="800000"/>
            <a:headEnd/>
            <a:tailEnd/>
          </a:ln>
        </p:spPr>
        <p:txBody>
          <a:bodyPr/>
          <a:lstStyle/>
          <a:p>
            <a:endParaRPr lang="es-ES_tradnl"/>
          </a:p>
        </p:txBody>
      </p:sp>
      <p:sp>
        <p:nvSpPr>
          <p:cNvPr id="465930" name="AutoShape 10"/>
          <p:cNvSpPr>
            <a:spLocks noChangeArrowheads="1"/>
          </p:cNvSpPr>
          <p:nvPr/>
        </p:nvSpPr>
        <p:spPr bwMode="auto">
          <a:xfrm rot="10800000">
            <a:off x="2155825" y="2513013"/>
            <a:ext cx="184150" cy="455612"/>
          </a:xfrm>
          <a:prstGeom prst="rightArrow">
            <a:avLst>
              <a:gd name="adj1" fmla="val 45648"/>
              <a:gd name="adj2" fmla="val 48278"/>
            </a:avLst>
          </a:prstGeom>
          <a:solidFill>
            <a:srgbClr val="FF0000"/>
          </a:solidFill>
          <a:ln w="9525">
            <a:solidFill>
              <a:srgbClr val="000000"/>
            </a:solidFill>
            <a:miter lim="800000"/>
            <a:headEnd/>
            <a:tailEnd/>
          </a:ln>
        </p:spPr>
        <p:txBody>
          <a:bodyPr/>
          <a:lstStyle/>
          <a:p>
            <a:endParaRPr lang="es-ES_tradnl"/>
          </a:p>
        </p:txBody>
      </p:sp>
      <p:sp>
        <p:nvSpPr>
          <p:cNvPr id="465931" name="AutoShape 11"/>
          <p:cNvSpPr>
            <a:spLocks noChangeArrowheads="1"/>
          </p:cNvSpPr>
          <p:nvPr/>
        </p:nvSpPr>
        <p:spPr bwMode="auto">
          <a:xfrm>
            <a:off x="2155825" y="3084513"/>
            <a:ext cx="184150" cy="457200"/>
          </a:xfrm>
          <a:prstGeom prst="rightArrow">
            <a:avLst>
              <a:gd name="adj1" fmla="val 50000"/>
              <a:gd name="adj2" fmla="val 54310"/>
            </a:avLst>
          </a:prstGeom>
          <a:solidFill>
            <a:srgbClr val="FFCC00"/>
          </a:solidFill>
          <a:ln w="9525">
            <a:solidFill>
              <a:srgbClr val="000000"/>
            </a:solidFill>
            <a:miter lim="800000"/>
            <a:headEnd/>
            <a:tailEnd/>
          </a:ln>
        </p:spPr>
        <p:txBody>
          <a:bodyPr/>
          <a:lstStyle/>
          <a:p>
            <a:endParaRPr lang="es-ES_tradnl"/>
          </a:p>
        </p:txBody>
      </p:sp>
      <p:sp>
        <p:nvSpPr>
          <p:cNvPr id="465932" name="AutoShape 12"/>
          <p:cNvSpPr>
            <a:spLocks noChangeArrowheads="1"/>
          </p:cNvSpPr>
          <p:nvPr/>
        </p:nvSpPr>
        <p:spPr bwMode="auto">
          <a:xfrm rot="10800000">
            <a:off x="2155825" y="3770313"/>
            <a:ext cx="184150" cy="457200"/>
          </a:xfrm>
          <a:prstGeom prst="rightArrow">
            <a:avLst>
              <a:gd name="adj1" fmla="val 50000"/>
              <a:gd name="adj2" fmla="val 54315"/>
            </a:avLst>
          </a:prstGeom>
          <a:solidFill>
            <a:srgbClr val="FF0000"/>
          </a:solidFill>
          <a:ln w="9525">
            <a:solidFill>
              <a:srgbClr val="000000"/>
            </a:solidFill>
            <a:miter lim="800000"/>
            <a:headEnd/>
            <a:tailEnd/>
          </a:ln>
        </p:spPr>
        <p:txBody>
          <a:bodyPr/>
          <a:lstStyle/>
          <a:p>
            <a:endParaRPr lang="es-ES_tradnl"/>
          </a:p>
        </p:txBody>
      </p:sp>
      <p:sp>
        <p:nvSpPr>
          <p:cNvPr id="465933" name="Rectangle 13"/>
          <p:cNvSpPr>
            <a:spLocks noChangeArrowheads="1"/>
          </p:cNvSpPr>
          <p:nvPr/>
        </p:nvSpPr>
        <p:spPr bwMode="auto">
          <a:xfrm>
            <a:off x="2339975" y="1844675"/>
            <a:ext cx="2016125" cy="2971800"/>
          </a:xfrm>
          <a:prstGeom prst="rect">
            <a:avLst/>
          </a:prstGeom>
          <a:solidFill>
            <a:srgbClr val="FF7C80"/>
          </a:solidFill>
          <a:ln>
            <a:noFill/>
          </a:ln>
          <a:extLst>
            <a:ext uri="{91240B29-F687-4f45-9708-019B960494DF}">
              <a14:hiddenLine xmlns:a14="http://schemas.microsoft.com/office/drawing/2010/main" xmlns="" w="9525">
                <a:solidFill>
                  <a:srgbClr val="000000"/>
                </a:solidFill>
                <a:prstDash val="sysDot"/>
                <a:miter lim="800000"/>
                <a:headEnd/>
                <a:tailEnd/>
              </a14:hiddenLine>
            </a:ext>
          </a:extLst>
        </p:spPr>
        <p:txBody>
          <a:bodyPr/>
          <a:lstStyle/>
          <a:p>
            <a:endParaRPr lang="es-ES_tradnl"/>
          </a:p>
        </p:txBody>
      </p:sp>
      <p:sp>
        <p:nvSpPr>
          <p:cNvPr id="465934" name="Text Box 14"/>
          <p:cNvSpPr txBox="1">
            <a:spLocks noChangeArrowheads="1"/>
          </p:cNvSpPr>
          <p:nvPr/>
        </p:nvSpPr>
        <p:spPr bwMode="auto">
          <a:xfrm>
            <a:off x="2411413" y="2636838"/>
            <a:ext cx="1916112" cy="2057400"/>
          </a:xfrm>
          <a:prstGeom prst="rect">
            <a:avLst/>
          </a:prstGeom>
          <a:noFill/>
          <a:ln w="28575">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600">
                <a:solidFill>
                  <a:srgbClr val="000000"/>
                </a:solidFill>
              </a:rPr>
              <a:t>Educación</a:t>
            </a:r>
          </a:p>
          <a:p>
            <a:pPr algn="ctr" eaLnBrk="1" hangingPunct="1"/>
            <a:endParaRPr lang="en-GB" sz="1000">
              <a:solidFill>
                <a:srgbClr val="000000"/>
              </a:solidFill>
            </a:endParaRPr>
          </a:p>
          <a:p>
            <a:pPr algn="ctr" eaLnBrk="1" hangingPunct="1"/>
            <a:r>
              <a:rPr lang="en-GB" sz="1600">
                <a:solidFill>
                  <a:srgbClr val="000000"/>
                </a:solidFill>
              </a:rPr>
              <a:t>Ocupación</a:t>
            </a:r>
          </a:p>
          <a:p>
            <a:pPr algn="ctr" eaLnBrk="1" hangingPunct="1"/>
            <a:endParaRPr lang="en-GB" sz="1000">
              <a:solidFill>
                <a:srgbClr val="000000"/>
              </a:solidFill>
            </a:endParaRPr>
          </a:p>
          <a:p>
            <a:pPr algn="ctr" eaLnBrk="1" hangingPunct="1"/>
            <a:r>
              <a:rPr lang="en-GB" sz="1600">
                <a:solidFill>
                  <a:srgbClr val="000000"/>
                </a:solidFill>
              </a:rPr>
              <a:t>Ingreso</a:t>
            </a:r>
          </a:p>
          <a:p>
            <a:pPr algn="ctr" eaLnBrk="1" hangingPunct="1"/>
            <a:endParaRPr lang="en-GB" sz="1000">
              <a:solidFill>
                <a:srgbClr val="000000"/>
              </a:solidFill>
            </a:endParaRPr>
          </a:p>
          <a:p>
            <a:pPr algn="ctr" eaLnBrk="1" hangingPunct="1"/>
            <a:r>
              <a:rPr lang="en-GB" sz="1600">
                <a:solidFill>
                  <a:srgbClr val="000000"/>
                </a:solidFill>
              </a:rPr>
              <a:t>Género</a:t>
            </a:r>
          </a:p>
          <a:p>
            <a:pPr algn="ctr" eaLnBrk="1" hangingPunct="1"/>
            <a:endParaRPr lang="en-GB" sz="1000">
              <a:solidFill>
                <a:srgbClr val="000000"/>
              </a:solidFill>
            </a:endParaRPr>
          </a:p>
          <a:p>
            <a:pPr algn="ctr" eaLnBrk="1" hangingPunct="1"/>
            <a:r>
              <a:rPr lang="en-GB" sz="1600">
                <a:solidFill>
                  <a:srgbClr val="000000"/>
                </a:solidFill>
              </a:rPr>
              <a:t>Raza-etnicidad</a:t>
            </a:r>
          </a:p>
          <a:p>
            <a:pPr eaLnBrk="1" hangingPunct="1"/>
            <a:endParaRPr lang="en-US" sz="1600">
              <a:solidFill>
                <a:srgbClr val="000000"/>
              </a:solidFill>
            </a:endParaRPr>
          </a:p>
        </p:txBody>
      </p:sp>
      <p:sp>
        <p:nvSpPr>
          <p:cNvPr id="465935" name="Text Box 15"/>
          <p:cNvSpPr txBox="1">
            <a:spLocks noChangeArrowheads="1"/>
          </p:cNvSpPr>
          <p:nvPr/>
        </p:nvSpPr>
        <p:spPr bwMode="auto">
          <a:xfrm>
            <a:off x="2411413" y="1916113"/>
            <a:ext cx="1916112" cy="687387"/>
          </a:xfrm>
          <a:prstGeom prst="rect">
            <a:avLst/>
          </a:prstGeom>
          <a:noFill/>
          <a:ln w="381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endParaRPr lang="fr-FR" sz="800">
              <a:solidFill>
                <a:srgbClr val="000000"/>
              </a:solidFill>
            </a:endParaRPr>
          </a:p>
          <a:p>
            <a:pPr algn="ctr" eaLnBrk="1" hangingPunct="1"/>
            <a:r>
              <a:rPr lang="fr-FR" sz="1600">
                <a:solidFill>
                  <a:srgbClr val="000000"/>
                </a:solidFill>
              </a:rPr>
              <a:t>Posición social</a:t>
            </a:r>
            <a:endParaRPr lang="en-US" sz="1600">
              <a:solidFill>
                <a:srgbClr val="000000"/>
              </a:solidFill>
            </a:endParaRPr>
          </a:p>
        </p:txBody>
      </p:sp>
      <p:sp>
        <p:nvSpPr>
          <p:cNvPr id="465936" name="AutoShape 16"/>
          <p:cNvSpPr>
            <a:spLocks noChangeArrowheads="1"/>
          </p:cNvSpPr>
          <p:nvPr/>
        </p:nvSpPr>
        <p:spPr bwMode="auto">
          <a:xfrm>
            <a:off x="4356100" y="1989138"/>
            <a:ext cx="287338" cy="458787"/>
          </a:xfrm>
          <a:prstGeom prst="rightArrow">
            <a:avLst>
              <a:gd name="adj1" fmla="val 50176"/>
              <a:gd name="adj2" fmla="val 43648"/>
            </a:avLst>
          </a:prstGeom>
          <a:solidFill>
            <a:srgbClr val="FF0000"/>
          </a:solidFill>
          <a:ln w="9525">
            <a:solidFill>
              <a:srgbClr val="000000"/>
            </a:solidFill>
            <a:miter lim="800000"/>
            <a:headEnd/>
            <a:tailEnd/>
          </a:ln>
        </p:spPr>
        <p:txBody>
          <a:bodyPr/>
          <a:lstStyle/>
          <a:p>
            <a:endParaRPr lang="es-ES_tradnl"/>
          </a:p>
        </p:txBody>
      </p:sp>
      <p:sp>
        <p:nvSpPr>
          <p:cNvPr id="465937" name="AutoShape 17"/>
          <p:cNvSpPr>
            <a:spLocks noChangeArrowheads="1"/>
          </p:cNvSpPr>
          <p:nvPr/>
        </p:nvSpPr>
        <p:spPr bwMode="auto">
          <a:xfrm>
            <a:off x="4356100" y="2636838"/>
            <a:ext cx="287338" cy="457200"/>
          </a:xfrm>
          <a:prstGeom prst="rightArrow">
            <a:avLst>
              <a:gd name="adj1" fmla="val 50000"/>
              <a:gd name="adj2" fmla="val 39778"/>
            </a:avLst>
          </a:prstGeom>
          <a:solidFill>
            <a:srgbClr val="FF0000"/>
          </a:solidFill>
          <a:ln w="9525">
            <a:solidFill>
              <a:srgbClr val="000000"/>
            </a:solidFill>
            <a:miter lim="800000"/>
            <a:headEnd/>
            <a:tailEnd/>
          </a:ln>
        </p:spPr>
        <p:txBody>
          <a:bodyPr/>
          <a:lstStyle/>
          <a:p>
            <a:endParaRPr lang="es-ES_tradnl"/>
          </a:p>
        </p:txBody>
      </p:sp>
      <p:sp>
        <p:nvSpPr>
          <p:cNvPr id="465938" name="AutoShape 18"/>
          <p:cNvSpPr>
            <a:spLocks noChangeArrowheads="1"/>
          </p:cNvSpPr>
          <p:nvPr/>
        </p:nvSpPr>
        <p:spPr bwMode="auto">
          <a:xfrm>
            <a:off x="4356100" y="3357563"/>
            <a:ext cx="287338" cy="457200"/>
          </a:xfrm>
          <a:prstGeom prst="rightArrow">
            <a:avLst>
              <a:gd name="adj1" fmla="val 50000"/>
              <a:gd name="adj2" fmla="val 43648"/>
            </a:avLst>
          </a:prstGeom>
          <a:solidFill>
            <a:srgbClr val="FF0000"/>
          </a:solidFill>
          <a:ln w="9525">
            <a:solidFill>
              <a:srgbClr val="000000"/>
            </a:solidFill>
            <a:miter lim="800000"/>
            <a:headEnd/>
            <a:tailEnd/>
          </a:ln>
        </p:spPr>
        <p:txBody>
          <a:bodyPr/>
          <a:lstStyle/>
          <a:p>
            <a:endParaRPr lang="es-ES_tradnl"/>
          </a:p>
        </p:txBody>
      </p:sp>
      <p:sp>
        <p:nvSpPr>
          <p:cNvPr id="465939" name="Rectangle 19"/>
          <p:cNvSpPr>
            <a:spLocks noChangeArrowheads="1"/>
          </p:cNvSpPr>
          <p:nvPr/>
        </p:nvSpPr>
        <p:spPr bwMode="auto">
          <a:xfrm>
            <a:off x="4643438" y="1557338"/>
            <a:ext cx="2449512" cy="3425825"/>
          </a:xfrm>
          <a:prstGeom prst="rect">
            <a:avLst/>
          </a:prstGeom>
          <a:solidFill>
            <a:srgbClr val="9999FF"/>
          </a:solidFill>
          <a:ln>
            <a:noFill/>
          </a:ln>
          <a:extLst>
            <a:ext uri="{91240B29-F687-4f45-9708-019B960494DF}">
              <a14:hiddenLine xmlns:a14="http://schemas.microsoft.com/office/drawing/2010/main" xmlns="" w="28575">
                <a:solidFill>
                  <a:srgbClr val="000000"/>
                </a:solidFill>
                <a:prstDash val="dashDot"/>
                <a:miter lim="800000"/>
                <a:headEnd/>
                <a:tailEnd/>
              </a14:hiddenLine>
            </a:ext>
          </a:extLst>
        </p:spPr>
        <p:txBody>
          <a:bodyPr/>
          <a:lstStyle/>
          <a:p>
            <a:endParaRPr lang="es-ES_tradnl"/>
          </a:p>
        </p:txBody>
      </p:sp>
      <p:sp>
        <p:nvSpPr>
          <p:cNvPr id="465940" name="Text Box 20"/>
          <p:cNvSpPr txBox="1">
            <a:spLocks noChangeArrowheads="1"/>
          </p:cNvSpPr>
          <p:nvPr/>
        </p:nvSpPr>
        <p:spPr bwMode="auto">
          <a:xfrm>
            <a:off x="4716463" y="1916113"/>
            <a:ext cx="1943100" cy="2057400"/>
          </a:xfrm>
          <a:prstGeom prst="rect">
            <a:avLst/>
          </a:prstGeom>
          <a:noFill/>
          <a:ln w="28575">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lIns="0" rIns="0"/>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solidFill>
                  <a:srgbClr val="000000"/>
                </a:solidFill>
                <a:latin typeface="Times New Roman" charset="0"/>
              </a:rPr>
              <a:t>     </a:t>
            </a:r>
            <a:r>
              <a:rPr lang="es-ES_tradnl" sz="1200">
                <a:solidFill>
                  <a:srgbClr val="000000"/>
                </a:solidFill>
                <a:latin typeface="Times New Roman" charset="0"/>
              </a:rPr>
              <a:t>Circunstancias materiales</a:t>
            </a:r>
            <a:endParaRPr lang="en-GB" sz="1200">
              <a:solidFill>
                <a:srgbClr val="000000"/>
              </a:solidFill>
              <a:latin typeface="Times New Roman" charset="0"/>
            </a:endParaRPr>
          </a:p>
          <a:p>
            <a:pPr eaLnBrk="1" hangingPunct="1"/>
            <a:endParaRPr lang="en-GB" sz="1200">
              <a:solidFill>
                <a:srgbClr val="000000"/>
              </a:solidFill>
              <a:latin typeface="Times New Roman" charset="0"/>
            </a:endParaRPr>
          </a:p>
          <a:p>
            <a:pPr eaLnBrk="1" hangingPunct="1"/>
            <a:r>
              <a:rPr lang="en-GB" sz="1200">
                <a:solidFill>
                  <a:srgbClr val="000000"/>
                </a:solidFill>
                <a:latin typeface="Times New Roman" charset="0"/>
              </a:rPr>
              <a:t>     </a:t>
            </a:r>
            <a:r>
              <a:rPr lang="en-GB" sz="1400">
                <a:solidFill>
                  <a:srgbClr val="000000"/>
                </a:solidFill>
                <a:latin typeface="Times New Roman" charset="0"/>
              </a:rPr>
              <a:t>Cohesión Social</a:t>
            </a:r>
          </a:p>
          <a:p>
            <a:pPr eaLnBrk="1" hangingPunct="1"/>
            <a:r>
              <a:rPr lang="en-GB" sz="1400">
                <a:solidFill>
                  <a:srgbClr val="000000"/>
                </a:solidFill>
                <a:latin typeface="Times New Roman" charset="0"/>
              </a:rPr>
              <a:t> </a:t>
            </a:r>
          </a:p>
          <a:p>
            <a:pPr eaLnBrk="1" hangingPunct="1"/>
            <a:r>
              <a:rPr lang="en-US" sz="1400">
                <a:solidFill>
                  <a:srgbClr val="000000"/>
                </a:solidFill>
                <a:latin typeface="Times New Roman" charset="0"/>
              </a:rPr>
              <a:t>     Factores psicológicos</a:t>
            </a:r>
          </a:p>
          <a:p>
            <a:pPr eaLnBrk="1" hangingPunct="1"/>
            <a:r>
              <a:rPr lang="en-US" sz="1400">
                <a:solidFill>
                  <a:srgbClr val="000000"/>
                </a:solidFill>
                <a:latin typeface="Times New Roman" charset="0"/>
              </a:rPr>
              <a:t>          </a:t>
            </a:r>
          </a:p>
          <a:p>
            <a:pPr eaLnBrk="1" hangingPunct="1"/>
            <a:r>
              <a:rPr lang="en-US" sz="1400">
                <a:solidFill>
                  <a:srgbClr val="000000"/>
                </a:solidFill>
                <a:latin typeface="Times New Roman" charset="0"/>
              </a:rPr>
              <a:t>     Prácticas en salud </a:t>
            </a:r>
          </a:p>
          <a:p>
            <a:pPr eaLnBrk="1" hangingPunct="1"/>
            <a:r>
              <a:rPr lang="en-US" sz="1400">
                <a:solidFill>
                  <a:srgbClr val="000000"/>
                </a:solidFill>
                <a:latin typeface="Times New Roman" charset="0"/>
              </a:rPr>
              <a:t>   </a:t>
            </a:r>
          </a:p>
          <a:p>
            <a:pPr eaLnBrk="1" hangingPunct="1"/>
            <a:r>
              <a:rPr lang="en-US" sz="1400">
                <a:solidFill>
                  <a:srgbClr val="000000"/>
                </a:solidFill>
                <a:latin typeface="Times New Roman" charset="0"/>
              </a:rPr>
              <a:t>      Factores biológicos</a:t>
            </a:r>
            <a:endParaRPr lang="en-US" sz="1200">
              <a:solidFill>
                <a:srgbClr val="000000"/>
              </a:solidFill>
              <a:latin typeface="Times New Roman" charset="0"/>
            </a:endParaRPr>
          </a:p>
          <a:p>
            <a:pPr eaLnBrk="1" hangingPunct="1"/>
            <a:endParaRPr lang="en-US" sz="1800">
              <a:solidFill>
                <a:srgbClr val="000000"/>
              </a:solidFill>
            </a:endParaRPr>
          </a:p>
        </p:txBody>
      </p:sp>
      <p:sp>
        <p:nvSpPr>
          <p:cNvPr id="465941" name="Text Box 21"/>
          <p:cNvSpPr txBox="1">
            <a:spLocks noChangeArrowheads="1"/>
          </p:cNvSpPr>
          <p:nvPr/>
        </p:nvSpPr>
        <p:spPr bwMode="auto">
          <a:xfrm>
            <a:off x="4787900" y="4581525"/>
            <a:ext cx="2247900" cy="341313"/>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600">
                <a:solidFill>
                  <a:srgbClr val="000000"/>
                </a:solidFill>
                <a:latin typeface="Times New Roman" charset="0"/>
              </a:rPr>
              <a:t>Sistema de  salud</a:t>
            </a:r>
            <a:endParaRPr lang="en-US" sz="1600">
              <a:solidFill>
                <a:srgbClr val="000000"/>
              </a:solidFill>
            </a:endParaRPr>
          </a:p>
        </p:txBody>
      </p:sp>
      <p:sp>
        <p:nvSpPr>
          <p:cNvPr id="465942" name="Line 22"/>
          <p:cNvSpPr>
            <a:spLocks noChangeShapeType="1"/>
          </p:cNvSpPr>
          <p:nvPr/>
        </p:nvSpPr>
        <p:spPr bwMode="auto">
          <a:xfrm>
            <a:off x="5940425" y="4005263"/>
            <a:ext cx="6350" cy="581025"/>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43" name="Line 23"/>
          <p:cNvSpPr>
            <a:spLocks noChangeShapeType="1"/>
          </p:cNvSpPr>
          <p:nvPr/>
        </p:nvSpPr>
        <p:spPr bwMode="auto">
          <a:xfrm flipV="1">
            <a:off x="6948488" y="1989138"/>
            <a:ext cx="0" cy="2592387"/>
          </a:xfrm>
          <a:prstGeom prst="line">
            <a:avLst/>
          </a:prstGeom>
          <a:noFill/>
          <a:ln w="381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ES"/>
          </a:p>
        </p:txBody>
      </p:sp>
      <p:sp>
        <p:nvSpPr>
          <p:cNvPr id="465944" name="Line 24"/>
          <p:cNvSpPr>
            <a:spLocks noChangeShapeType="1"/>
          </p:cNvSpPr>
          <p:nvPr/>
        </p:nvSpPr>
        <p:spPr bwMode="auto">
          <a:xfrm flipH="1">
            <a:off x="6659563" y="2060575"/>
            <a:ext cx="288925" cy="0"/>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45" name="Line 25"/>
          <p:cNvSpPr>
            <a:spLocks noChangeShapeType="1"/>
          </p:cNvSpPr>
          <p:nvPr/>
        </p:nvSpPr>
        <p:spPr bwMode="auto">
          <a:xfrm flipH="1">
            <a:off x="6659563" y="2492375"/>
            <a:ext cx="288925" cy="0"/>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46" name="Line 26"/>
          <p:cNvSpPr>
            <a:spLocks noChangeShapeType="1"/>
          </p:cNvSpPr>
          <p:nvPr/>
        </p:nvSpPr>
        <p:spPr bwMode="auto">
          <a:xfrm flipH="1">
            <a:off x="6659563" y="2924175"/>
            <a:ext cx="288925" cy="0"/>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47" name="Line 27"/>
          <p:cNvSpPr>
            <a:spLocks noChangeShapeType="1"/>
          </p:cNvSpPr>
          <p:nvPr/>
        </p:nvSpPr>
        <p:spPr bwMode="auto">
          <a:xfrm flipH="1">
            <a:off x="6659563" y="3284538"/>
            <a:ext cx="288925" cy="0"/>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48" name="Line 28"/>
          <p:cNvSpPr>
            <a:spLocks noChangeShapeType="1"/>
          </p:cNvSpPr>
          <p:nvPr/>
        </p:nvSpPr>
        <p:spPr bwMode="auto">
          <a:xfrm flipH="1">
            <a:off x="6659563" y="3716338"/>
            <a:ext cx="288925" cy="0"/>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grpSp>
        <p:nvGrpSpPr>
          <p:cNvPr id="2" name="Group 29"/>
          <p:cNvGrpSpPr>
            <a:grpSpLocks/>
          </p:cNvGrpSpPr>
          <p:nvPr/>
        </p:nvGrpSpPr>
        <p:grpSpPr bwMode="auto">
          <a:xfrm>
            <a:off x="4787900" y="2060575"/>
            <a:ext cx="144463" cy="1709738"/>
            <a:chOff x="8124" y="3559"/>
            <a:chExt cx="216" cy="2352"/>
          </a:xfrm>
        </p:grpSpPr>
        <p:sp>
          <p:nvSpPr>
            <p:cNvPr id="25641" name="Line 30"/>
            <p:cNvSpPr>
              <a:spLocks noChangeShapeType="1"/>
            </p:cNvSpPr>
            <p:nvPr/>
          </p:nvSpPr>
          <p:spPr bwMode="auto">
            <a:xfrm>
              <a:off x="8124" y="3571"/>
              <a:ext cx="1" cy="2340"/>
            </a:xfrm>
            <a:prstGeom prst="line">
              <a:avLst/>
            </a:prstGeom>
            <a:noFill/>
            <a:ln w="2857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s-ES"/>
            </a:p>
          </p:txBody>
        </p:sp>
        <p:sp>
          <p:nvSpPr>
            <p:cNvPr id="25642" name="Line 31"/>
            <p:cNvSpPr>
              <a:spLocks noChangeShapeType="1"/>
            </p:cNvSpPr>
            <p:nvPr/>
          </p:nvSpPr>
          <p:spPr bwMode="auto">
            <a:xfrm flipV="1">
              <a:off x="8144" y="3559"/>
              <a:ext cx="180" cy="1"/>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25643" name="Line 32"/>
            <p:cNvSpPr>
              <a:spLocks noChangeShapeType="1"/>
            </p:cNvSpPr>
            <p:nvPr/>
          </p:nvSpPr>
          <p:spPr bwMode="auto">
            <a:xfrm flipV="1">
              <a:off x="8144" y="5271"/>
              <a:ext cx="180" cy="2"/>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25644" name="Line 33"/>
            <p:cNvSpPr>
              <a:spLocks noChangeShapeType="1"/>
            </p:cNvSpPr>
            <p:nvPr/>
          </p:nvSpPr>
          <p:spPr bwMode="auto">
            <a:xfrm>
              <a:off x="8160" y="5843"/>
              <a:ext cx="180" cy="5"/>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25645" name="Line 34"/>
            <p:cNvSpPr>
              <a:spLocks noChangeShapeType="1"/>
            </p:cNvSpPr>
            <p:nvPr/>
          </p:nvSpPr>
          <p:spPr bwMode="auto">
            <a:xfrm flipV="1">
              <a:off x="8124" y="4079"/>
              <a:ext cx="180" cy="1"/>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25646" name="Line 35"/>
            <p:cNvSpPr>
              <a:spLocks noChangeShapeType="1"/>
            </p:cNvSpPr>
            <p:nvPr/>
          </p:nvSpPr>
          <p:spPr bwMode="auto">
            <a:xfrm flipV="1">
              <a:off x="8144" y="4683"/>
              <a:ext cx="180" cy="1"/>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grpSp>
      <p:sp>
        <p:nvSpPr>
          <p:cNvPr id="465956" name="AutoShape 36"/>
          <p:cNvSpPr>
            <a:spLocks noChangeArrowheads="1"/>
          </p:cNvSpPr>
          <p:nvPr/>
        </p:nvSpPr>
        <p:spPr bwMode="auto">
          <a:xfrm>
            <a:off x="7019925" y="2349500"/>
            <a:ext cx="404813" cy="457200"/>
          </a:xfrm>
          <a:prstGeom prst="rightArrow">
            <a:avLst>
              <a:gd name="adj1" fmla="val 50000"/>
              <a:gd name="adj2" fmla="val 25000"/>
            </a:avLst>
          </a:prstGeom>
          <a:solidFill>
            <a:srgbClr val="6600FF"/>
          </a:solidFill>
          <a:ln w="9525">
            <a:solidFill>
              <a:schemeClr val="tx1"/>
            </a:solidFill>
            <a:miter lim="800000"/>
            <a:headEnd/>
            <a:tailEnd/>
          </a:ln>
        </p:spPr>
        <p:txBody>
          <a:bodyPr/>
          <a:lstStyle/>
          <a:p>
            <a:endParaRPr lang="es-ES_tradnl"/>
          </a:p>
        </p:txBody>
      </p:sp>
      <p:sp>
        <p:nvSpPr>
          <p:cNvPr id="465957" name="AutoShape 37"/>
          <p:cNvSpPr>
            <a:spLocks noChangeArrowheads="1"/>
          </p:cNvSpPr>
          <p:nvPr/>
        </p:nvSpPr>
        <p:spPr bwMode="auto">
          <a:xfrm>
            <a:off x="7019925" y="2997200"/>
            <a:ext cx="404813" cy="454025"/>
          </a:xfrm>
          <a:prstGeom prst="rightArrow">
            <a:avLst>
              <a:gd name="adj1" fmla="val 50000"/>
              <a:gd name="adj2" fmla="val 25000"/>
            </a:avLst>
          </a:prstGeom>
          <a:solidFill>
            <a:srgbClr val="6600FF"/>
          </a:solidFill>
          <a:ln w="9525">
            <a:solidFill>
              <a:schemeClr val="tx1"/>
            </a:solidFill>
            <a:miter lim="800000"/>
            <a:headEnd/>
            <a:tailEnd/>
          </a:ln>
        </p:spPr>
        <p:txBody>
          <a:bodyPr/>
          <a:lstStyle/>
          <a:p>
            <a:endParaRPr lang="es-ES_tradnl"/>
          </a:p>
        </p:txBody>
      </p:sp>
      <p:sp>
        <p:nvSpPr>
          <p:cNvPr id="465958" name="Text Box 38"/>
          <p:cNvSpPr txBox="1">
            <a:spLocks noChangeArrowheads="1"/>
          </p:cNvSpPr>
          <p:nvPr/>
        </p:nvSpPr>
        <p:spPr bwMode="auto">
          <a:xfrm>
            <a:off x="7451725" y="2276475"/>
            <a:ext cx="1512888" cy="1439863"/>
          </a:xfrm>
          <a:prstGeom prst="rect">
            <a:avLst/>
          </a:prstGeom>
          <a:solidFill>
            <a:srgbClr val="FFFFFF"/>
          </a:solidFill>
          <a:ln w="57150">
            <a:solidFill>
              <a:srgbClr val="000000"/>
            </a:solidFill>
            <a:miter lim="800000"/>
            <a:headEnd/>
            <a:tailEnd/>
          </a:ln>
        </p:spPr>
        <p:txBody>
          <a:bodyPr lIns="0" rIns="0"/>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2000">
                <a:solidFill>
                  <a:srgbClr val="000000"/>
                </a:solidFill>
              </a:rPr>
              <a:t>Distribución de salud y el bienestar</a:t>
            </a:r>
            <a:endParaRPr lang="en-US" sz="2000">
              <a:solidFill>
                <a:srgbClr val="000000"/>
              </a:solidFill>
            </a:endParaRPr>
          </a:p>
        </p:txBody>
      </p:sp>
      <p:sp>
        <p:nvSpPr>
          <p:cNvPr id="465959" name="Line 39"/>
          <p:cNvSpPr>
            <a:spLocks noChangeShapeType="1"/>
          </p:cNvSpPr>
          <p:nvPr/>
        </p:nvSpPr>
        <p:spPr bwMode="auto">
          <a:xfrm flipV="1">
            <a:off x="7019925" y="4724400"/>
            <a:ext cx="1081088" cy="1588"/>
          </a:xfrm>
          <a:prstGeom prst="line">
            <a:avLst/>
          </a:prstGeom>
          <a:noFill/>
          <a:ln w="5715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ES"/>
          </a:p>
        </p:txBody>
      </p:sp>
      <p:sp>
        <p:nvSpPr>
          <p:cNvPr id="465960" name="Line 40"/>
          <p:cNvSpPr>
            <a:spLocks noChangeShapeType="1"/>
          </p:cNvSpPr>
          <p:nvPr/>
        </p:nvSpPr>
        <p:spPr bwMode="auto">
          <a:xfrm flipV="1">
            <a:off x="8101013" y="3789363"/>
            <a:ext cx="0" cy="935037"/>
          </a:xfrm>
          <a:prstGeom prst="line">
            <a:avLst/>
          </a:prstGeom>
          <a:noFill/>
          <a:ln w="57150">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61" name="Line 41"/>
          <p:cNvSpPr>
            <a:spLocks noChangeShapeType="1"/>
          </p:cNvSpPr>
          <p:nvPr/>
        </p:nvSpPr>
        <p:spPr bwMode="auto">
          <a:xfrm flipV="1">
            <a:off x="7812088" y="1412875"/>
            <a:ext cx="0" cy="800100"/>
          </a:xfrm>
          <a:prstGeom prst="line">
            <a:avLst/>
          </a:prstGeom>
          <a:noFill/>
          <a:ln w="381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ES"/>
          </a:p>
        </p:txBody>
      </p:sp>
      <p:sp>
        <p:nvSpPr>
          <p:cNvPr id="465962" name="Line 42"/>
          <p:cNvSpPr>
            <a:spLocks noChangeShapeType="1"/>
          </p:cNvSpPr>
          <p:nvPr/>
        </p:nvSpPr>
        <p:spPr bwMode="auto">
          <a:xfrm flipV="1">
            <a:off x="8316913" y="1196975"/>
            <a:ext cx="0" cy="1028700"/>
          </a:xfrm>
          <a:prstGeom prst="line">
            <a:avLst/>
          </a:prstGeom>
          <a:noFill/>
          <a:ln w="381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ES"/>
          </a:p>
        </p:txBody>
      </p:sp>
      <p:sp>
        <p:nvSpPr>
          <p:cNvPr id="465963" name="Line 43"/>
          <p:cNvSpPr>
            <a:spLocks noChangeShapeType="1"/>
          </p:cNvSpPr>
          <p:nvPr/>
        </p:nvSpPr>
        <p:spPr bwMode="auto">
          <a:xfrm flipH="1" flipV="1">
            <a:off x="3276600" y="1412875"/>
            <a:ext cx="4494213" cy="0"/>
          </a:xfrm>
          <a:prstGeom prst="line">
            <a:avLst/>
          </a:prstGeom>
          <a:noFill/>
          <a:ln w="381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ES"/>
          </a:p>
        </p:txBody>
      </p:sp>
      <p:sp>
        <p:nvSpPr>
          <p:cNvPr id="465964" name="Line 44"/>
          <p:cNvSpPr>
            <a:spLocks noChangeShapeType="1"/>
          </p:cNvSpPr>
          <p:nvPr/>
        </p:nvSpPr>
        <p:spPr bwMode="auto">
          <a:xfrm>
            <a:off x="3276600" y="1412875"/>
            <a:ext cx="0" cy="412750"/>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5965" name="Line 45"/>
          <p:cNvSpPr>
            <a:spLocks noChangeShapeType="1"/>
          </p:cNvSpPr>
          <p:nvPr/>
        </p:nvSpPr>
        <p:spPr bwMode="auto">
          <a:xfrm flipH="1">
            <a:off x="2155825" y="1125538"/>
            <a:ext cx="6161088" cy="17462"/>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a:lstStyle/>
          <a:p>
            <a:endParaRPr lang="es-ES"/>
          </a:p>
        </p:txBody>
      </p:sp>
      <p:sp>
        <p:nvSpPr>
          <p:cNvPr id="46" name="3 Marcador de pie de página"/>
          <p:cNvSpPr>
            <a:spLocks noGrp="1"/>
          </p:cNvSpPr>
          <p:nvPr>
            <p:ph type="ftr" sz="quarter" idx="11"/>
          </p:nvPr>
        </p:nvSpPr>
        <p:spPr>
          <a:xfrm>
            <a:off x="3048000" y="6356350"/>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6508745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59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595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659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659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659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6594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59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59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59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59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594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6594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6594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1" nodeType="clickEffect">
                                  <p:stCondLst>
                                    <p:cond delay="0"/>
                                  </p:stCondLst>
                                  <p:childTnLst>
                                    <p:set>
                                      <p:cBhvr>
                                        <p:cTn id="38" dur="1" fill="hold">
                                          <p:stCondLst>
                                            <p:cond delay="0"/>
                                          </p:stCondLst>
                                        </p:cTn>
                                        <p:tgtEl>
                                          <p:spTgt spid="465957"/>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465956"/>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465939"/>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465948"/>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465947"/>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465946"/>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465945"/>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465944"/>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465943"/>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465941"/>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465942"/>
                                        </p:tgtEl>
                                        <p:attrNameLst>
                                          <p:attrName>style.visibility</p:attrName>
                                        </p:attrNameLst>
                                      </p:cBhvr>
                                      <p:to>
                                        <p:strVal val="visible"/>
                                      </p:to>
                                    </p:set>
                                  </p:childTnLst>
                                </p:cTn>
                              </p:par>
                              <p:par>
                                <p:cTn id="59" presetID="1" presetClass="entr" presetSubtype="0" fill="hold" grpId="1" nodeType="withEffect">
                                  <p:stCondLst>
                                    <p:cond delay="0"/>
                                  </p:stCondLst>
                                  <p:childTnLst>
                                    <p:set>
                                      <p:cBhvr>
                                        <p:cTn id="60" dur="1" fill="hold">
                                          <p:stCondLst>
                                            <p:cond delay="0"/>
                                          </p:stCondLst>
                                        </p:cTn>
                                        <p:tgtEl>
                                          <p:spTgt spid="46594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6595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65960"/>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6593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6593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6593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6593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6593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65935"/>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6596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6596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65964"/>
                                        </p:tgtEl>
                                        <p:attrNameLst>
                                          <p:attrName>style.visibility</p:attrName>
                                        </p:attrNameLst>
                                      </p:cBhvr>
                                      <p:to>
                                        <p:strVal val="visible"/>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grpId="1" nodeType="clickEffect">
                                  <p:stCondLst>
                                    <p:cond delay="0"/>
                                  </p:stCondLst>
                                  <p:childTnLst>
                                    <p:set>
                                      <p:cBhvr>
                                        <p:cTn id="92" dur="1" fill="hold">
                                          <p:stCondLst>
                                            <p:cond delay="0"/>
                                          </p:stCondLst>
                                        </p:cTn>
                                        <p:tgtEl>
                                          <p:spTgt spid="465961"/>
                                        </p:tgtEl>
                                        <p:attrNameLst>
                                          <p:attrName>style.visibility</p:attrName>
                                        </p:attrNameLst>
                                      </p:cBhvr>
                                      <p:to>
                                        <p:strVal val="visible"/>
                                      </p:to>
                                    </p:set>
                                  </p:childTnLst>
                                </p:cTn>
                              </p:par>
                              <p:par>
                                <p:cTn id="93" presetID="1" presetClass="entr" presetSubtype="0" fill="hold" grpId="1" nodeType="withEffect">
                                  <p:stCondLst>
                                    <p:cond delay="0"/>
                                  </p:stCondLst>
                                  <p:childTnLst>
                                    <p:set>
                                      <p:cBhvr>
                                        <p:cTn id="94" dur="1" fill="hold">
                                          <p:stCondLst>
                                            <p:cond delay="0"/>
                                          </p:stCondLst>
                                        </p:cTn>
                                        <p:tgtEl>
                                          <p:spTgt spid="465963"/>
                                        </p:tgtEl>
                                        <p:attrNameLst>
                                          <p:attrName>style.visibility</p:attrName>
                                        </p:attrNameLst>
                                      </p:cBhvr>
                                      <p:to>
                                        <p:strVal val="visible"/>
                                      </p:to>
                                    </p:set>
                                  </p:childTnLst>
                                </p:cTn>
                              </p:par>
                              <p:par>
                                <p:cTn id="95" presetID="1" presetClass="entr" presetSubtype="0" fill="hold" grpId="1" nodeType="withEffect">
                                  <p:stCondLst>
                                    <p:cond delay="0"/>
                                  </p:stCondLst>
                                  <p:childTnLst>
                                    <p:set>
                                      <p:cBhvr>
                                        <p:cTn id="96" dur="1" fill="hold">
                                          <p:stCondLst>
                                            <p:cond delay="0"/>
                                          </p:stCondLst>
                                        </p:cTn>
                                        <p:tgtEl>
                                          <p:spTgt spid="465964"/>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465932"/>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465931"/>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465930"/>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46592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465925"/>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65926"/>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465927"/>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65928"/>
                                        </p:tgtEl>
                                        <p:attrNameLst>
                                          <p:attrName>style.visibility</p:attrName>
                                        </p:attrNameLst>
                                      </p:cBhvr>
                                      <p:to>
                                        <p:strVal val="visible"/>
                                      </p:to>
                                    </p:se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465962"/>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465965"/>
                                        </p:tgtEl>
                                        <p:attrNameLst>
                                          <p:attrName>style.visibility</p:attrName>
                                        </p:attrNameLst>
                                      </p:cBhvr>
                                      <p:to>
                                        <p:strVal val="visible"/>
                                      </p:to>
                                    </p:se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 presetClass="entr" presetSubtype="0" fill="hold" nodeType="clickEffect">
                                  <p:stCondLst>
                                    <p:cond delay="0"/>
                                  </p:stCondLst>
                                  <p:childTnLst>
                                    <p:set>
                                      <p:cBhvr>
                                        <p:cTn id="122" dur="1" fill="hold">
                                          <p:stCondLst>
                                            <p:cond delay="0"/>
                                          </p:stCondLst>
                                        </p:cTn>
                                        <p:tgtEl>
                                          <p:spTgt spid="465923"/>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465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24" grpId="0" animBg="1"/>
      <p:bldP spid="465925" grpId="0" animBg="1"/>
      <p:bldP spid="465926" grpId="0" animBg="1"/>
      <p:bldP spid="465927" grpId="0" animBg="1"/>
      <p:bldP spid="465928" grpId="0" animBg="1"/>
      <p:bldP spid="465929" grpId="0" animBg="1"/>
      <p:bldP spid="465930" grpId="0" animBg="1"/>
      <p:bldP spid="465931" grpId="0" animBg="1"/>
      <p:bldP spid="465932" grpId="0" animBg="1"/>
      <p:bldP spid="465933" grpId="0" animBg="1"/>
      <p:bldP spid="465934" grpId="0" animBg="1"/>
      <p:bldP spid="465935" grpId="0" animBg="1"/>
      <p:bldP spid="465936" grpId="0" animBg="1"/>
      <p:bldP spid="465937" grpId="0" animBg="1"/>
      <p:bldP spid="465938" grpId="0" animBg="1"/>
      <p:bldP spid="465939" grpId="0" animBg="1"/>
      <p:bldP spid="465939" grpId="1" animBg="1"/>
      <p:bldP spid="465940" grpId="0" animBg="1"/>
      <p:bldP spid="465940" grpId="1" animBg="1"/>
      <p:bldP spid="465941" grpId="0" animBg="1"/>
      <p:bldP spid="465941" grpId="1" animBg="1"/>
      <p:bldP spid="465942" grpId="0" animBg="1"/>
      <p:bldP spid="465942" grpId="1" animBg="1"/>
      <p:bldP spid="465943" grpId="0" animBg="1"/>
      <p:bldP spid="465943" grpId="1" animBg="1"/>
      <p:bldP spid="465944" grpId="0" animBg="1"/>
      <p:bldP spid="465944" grpId="1" animBg="1"/>
      <p:bldP spid="465945" grpId="0" animBg="1"/>
      <p:bldP spid="465945" grpId="1" animBg="1"/>
      <p:bldP spid="465946" grpId="0" animBg="1"/>
      <p:bldP spid="465946" grpId="1" animBg="1"/>
      <p:bldP spid="465947" grpId="0" animBg="1"/>
      <p:bldP spid="465947" grpId="1" animBg="1"/>
      <p:bldP spid="465948" grpId="0" animBg="1"/>
      <p:bldP spid="465948" grpId="1" animBg="1"/>
      <p:bldP spid="465956" grpId="0" animBg="1"/>
      <p:bldP spid="465956" grpId="1" animBg="1"/>
      <p:bldP spid="465957" grpId="0" animBg="1"/>
      <p:bldP spid="465957" grpId="1" animBg="1"/>
      <p:bldP spid="465958" grpId="0" animBg="1"/>
      <p:bldP spid="465959" grpId="0" animBg="1"/>
      <p:bldP spid="465960" grpId="0" animBg="1"/>
      <p:bldP spid="465961" grpId="0" animBg="1"/>
      <p:bldP spid="465961" grpId="1" animBg="1"/>
      <p:bldP spid="465962" grpId="0" animBg="1"/>
      <p:bldP spid="465963" grpId="0" animBg="1"/>
      <p:bldP spid="465963" grpId="1" animBg="1"/>
      <p:bldP spid="465964" grpId="0" animBg="1"/>
      <p:bldP spid="465964" grpId="1" animBg="1"/>
      <p:bldP spid="46596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3838221054"/>
              </p:ext>
            </p:extLst>
          </p:nvPr>
        </p:nvGraphicFramePr>
        <p:xfrm>
          <a:off x="179512" y="188640"/>
          <a:ext cx="8856984" cy="6479436"/>
        </p:xfrm>
        <a:graphic>
          <a:graphicData uri="http://schemas.openxmlformats.org/drawingml/2006/table">
            <a:tbl>
              <a:tblPr firstRow="1" bandRow="1">
                <a:tableStyleId>{5C22544A-7EE6-4342-B048-85BDC9FD1C3A}</a:tableStyleId>
              </a:tblPr>
              <a:tblGrid>
                <a:gridCol w="2493872"/>
                <a:gridCol w="2114640"/>
                <a:gridCol w="2376264"/>
                <a:gridCol w="1872208"/>
              </a:tblGrid>
              <a:tr h="2444788">
                <a:tc>
                  <a:txBody>
                    <a:bodyPr/>
                    <a:lstStyle/>
                    <a:p>
                      <a:r>
                        <a:rPr lang="es-CR" dirty="0" smtClean="0"/>
                        <a:t>Países latino-americanos de ingresos medio-altos, medio- bajo</a:t>
                      </a:r>
                      <a:r>
                        <a:rPr lang="es-CR" baseline="0" dirty="0" smtClean="0"/>
                        <a:t> y bajo</a:t>
                      </a:r>
                      <a:endParaRPr lang="es-CR" dirty="0" smtClean="0"/>
                    </a:p>
                    <a:p>
                      <a:endParaRPr lang="es-CR" dirty="0" smtClean="0"/>
                    </a:p>
                    <a:p>
                      <a:endParaRPr lang="es-CR" dirty="0" smtClean="0"/>
                    </a:p>
                    <a:p>
                      <a:r>
                        <a:rPr lang="es-CR" dirty="0" smtClean="0"/>
                        <a:t>2008</a:t>
                      </a:r>
                      <a:endParaRPr lang="es-CR" dirty="0"/>
                    </a:p>
                  </a:txBody>
                  <a:tcPr/>
                </a:tc>
                <a:tc>
                  <a:txBody>
                    <a:bodyPr/>
                    <a:lstStyle/>
                    <a:p>
                      <a:pPr algn="ctr"/>
                      <a:r>
                        <a:rPr lang="es-CR" noProof="0" dirty="0" smtClean="0"/>
                        <a:t>Esperanza</a:t>
                      </a:r>
                      <a:r>
                        <a:rPr lang="es-CR" baseline="0" noProof="0" dirty="0" smtClean="0"/>
                        <a:t> de vida al nacer (años; ambos sexos)</a:t>
                      </a:r>
                      <a:endParaRPr lang="es-CR" noProof="0" dirty="0"/>
                    </a:p>
                  </a:txBody>
                  <a:tcPr/>
                </a:tc>
                <a:tc>
                  <a:txBody>
                    <a:bodyPr/>
                    <a:lstStyle/>
                    <a:p>
                      <a:pPr algn="ctr"/>
                      <a:r>
                        <a:rPr lang="es-CR" noProof="0" dirty="0" smtClean="0"/>
                        <a:t>Tasa de Mortalidad infantil (menores de 1 año</a:t>
                      </a:r>
                      <a:r>
                        <a:rPr lang="es-CR" baseline="0" noProof="0" dirty="0" smtClean="0"/>
                        <a:t> por 1,000 nacidos vivos; ambos sexos)</a:t>
                      </a:r>
                      <a:endParaRPr lang="es-CR" noProof="0" dirty="0" smtClean="0"/>
                    </a:p>
                  </a:txBody>
                  <a:tcPr/>
                </a:tc>
                <a:tc>
                  <a:txBody>
                    <a:bodyPr/>
                    <a:lstStyle/>
                    <a:p>
                      <a:pPr algn="ctr"/>
                      <a:r>
                        <a:rPr lang="es-CR" noProof="0" dirty="0" smtClean="0"/>
                        <a:t>Partos atendidos por personal de salud cualificado</a:t>
                      </a:r>
                      <a:r>
                        <a:rPr lang="es-CR" baseline="0" noProof="0" dirty="0" smtClean="0"/>
                        <a:t> (%)</a:t>
                      </a:r>
                      <a:endParaRPr lang="es-CR" noProof="0" dirty="0" smtClean="0"/>
                    </a:p>
                  </a:txBody>
                  <a:tcPr/>
                </a:tc>
              </a:tr>
              <a:tr h="120116">
                <a:tc>
                  <a:txBody>
                    <a:bodyPr/>
                    <a:lstStyle/>
                    <a:p>
                      <a:r>
                        <a:rPr lang="es-CR" b="1" dirty="0" smtClean="0"/>
                        <a:t>Costa Rica</a:t>
                      </a:r>
                      <a:r>
                        <a:rPr lang="es-CR" b="1" baseline="0" dirty="0" smtClean="0"/>
                        <a:t> (medio-alto)</a:t>
                      </a:r>
                      <a:endParaRPr lang="es-CR" b="1" dirty="0"/>
                    </a:p>
                  </a:txBody>
                  <a:tcPr/>
                </a:tc>
                <a:tc>
                  <a:txBody>
                    <a:bodyPr/>
                    <a:lstStyle/>
                    <a:p>
                      <a:pPr algn="ctr"/>
                      <a:r>
                        <a:rPr lang="es-CR" b="1" dirty="0" smtClean="0"/>
                        <a:t>78</a:t>
                      </a:r>
                      <a:endParaRPr lang="es-CR" b="1" dirty="0"/>
                    </a:p>
                  </a:txBody>
                  <a:tcPr/>
                </a:tc>
                <a:tc>
                  <a:txBody>
                    <a:bodyPr/>
                    <a:lstStyle/>
                    <a:p>
                      <a:pPr algn="ctr"/>
                      <a:r>
                        <a:rPr lang="es-CR" b="1" dirty="0" smtClean="0"/>
                        <a:t>10</a:t>
                      </a:r>
                      <a:endParaRPr lang="es-CR" b="1" dirty="0"/>
                    </a:p>
                  </a:txBody>
                  <a:tcPr/>
                </a:tc>
                <a:tc>
                  <a:txBody>
                    <a:bodyPr/>
                    <a:lstStyle/>
                    <a:p>
                      <a:pPr algn="ctr"/>
                      <a:r>
                        <a:rPr lang="es-CR" b="1" dirty="0" smtClean="0"/>
                        <a:t>94</a:t>
                      </a:r>
                      <a:endParaRPr lang="es-CR" b="1" dirty="0"/>
                    </a:p>
                  </a:txBody>
                  <a:tcPr/>
                </a:tc>
              </a:tr>
              <a:tr h="186404">
                <a:tc>
                  <a:txBody>
                    <a:bodyPr/>
                    <a:lstStyle/>
                    <a:p>
                      <a:r>
                        <a:rPr lang="es-CR" dirty="0" smtClean="0"/>
                        <a:t>Brasil (m-a)</a:t>
                      </a:r>
                      <a:endParaRPr lang="es-CR" dirty="0"/>
                    </a:p>
                  </a:txBody>
                  <a:tcPr/>
                </a:tc>
                <a:tc>
                  <a:txBody>
                    <a:bodyPr/>
                    <a:lstStyle/>
                    <a:p>
                      <a:pPr algn="ctr"/>
                      <a:r>
                        <a:rPr lang="es-CR" dirty="0" smtClean="0"/>
                        <a:t>73</a:t>
                      </a:r>
                      <a:endParaRPr lang="es-CR" dirty="0"/>
                    </a:p>
                  </a:txBody>
                  <a:tcPr/>
                </a:tc>
                <a:tc>
                  <a:txBody>
                    <a:bodyPr/>
                    <a:lstStyle/>
                    <a:p>
                      <a:pPr algn="ctr"/>
                      <a:r>
                        <a:rPr lang="es-CR" dirty="0" smtClean="0"/>
                        <a:t>18</a:t>
                      </a:r>
                      <a:endParaRPr lang="es-CR" dirty="0"/>
                    </a:p>
                  </a:txBody>
                  <a:tcPr/>
                </a:tc>
                <a:tc>
                  <a:txBody>
                    <a:bodyPr/>
                    <a:lstStyle/>
                    <a:p>
                      <a:pPr algn="ctr"/>
                      <a:r>
                        <a:rPr lang="es-CR" dirty="0" smtClean="0"/>
                        <a:t>97</a:t>
                      </a:r>
                      <a:endParaRPr lang="es-CR" dirty="0"/>
                    </a:p>
                  </a:txBody>
                  <a:tcPr/>
                </a:tc>
              </a:tr>
              <a:tr h="180684">
                <a:tc>
                  <a:txBody>
                    <a:bodyPr/>
                    <a:lstStyle/>
                    <a:p>
                      <a:r>
                        <a:rPr lang="es-CR" b="1" dirty="0" smtClean="0"/>
                        <a:t>Chile (m-a)</a:t>
                      </a:r>
                      <a:endParaRPr lang="es-CR" b="1" dirty="0"/>
                    </a:p>
                  </a:txBody>
                  <a:tcPr/>
                </a:tc>
                <a:tc>
                  <a:txBody>
                    <a:bodyPr/>
                    <a:lstStyle/>
                    <a:p>
                      <a:pPr algn="ctr"/>
                      <a:r>
                        <a:rPr lang="es-CR" b="1" dirty="0" smtClean="0"/>
                        <a:t>78</a:t>
                      </a:r>
                      <a:endParaRPr lang="es-CR" b="1" dirty="0"/>
                    </a:p>
                  </a:txBody>
                  <a:tcPr/>
                </a:tc>
                <a:tc>
                  <a:txBody>
                    <a:bodyPr/>
                    <a:lstStyle/>
                    <a:p>
                      <a:pPr algn="ctr"/>
                      <a:r>
                        <a:rPr lang="es-CR" b="1" dirty="0" smtClean="0"/>
                        <a:t>7</a:t>
                      </a:r>
                      <a:endParaRPr lang="es-CR" b="1" dirty="0"/>
                    </a:p>
                  </a:txBody>
                  <a:tcPr/>
                </a:tc>
                <a:tc>
                  <a:txBody>
                    <a:bodyPr/>
                    <a:lstStyle/>
                    <a:p>
                      <a:pPr algn="ctr"/>
                      <a:r>
                        <a:rPr lang="es-CR" b="1" dirty="0" smtClean="0"/>
                        <a:t>100</a:t>
                      </a:r>
                      <a:endParaRPr lang="es-CR" b="1" dirty="0"/>
                    </a:p>
                  </a:txBody>
                  <a:tcPr/>
                </a:tc>
              </a:tr>
              <a:tr h="0">
                <a:tc>
                  <a:txBody>
                    <a:bodyPr/>
                    <a:lstStyle/>
                    <a:p>
                      <a:r>
                        <a:rPr lang="es-CR" b="1" dirty="0" smtClean="0"/>
                        <a:t>Colombia (m-a)</a:t>
                      </a:r>
                      <a:endParaRPr lang="es-CR" b="1" dirty="0"/>
                    </a:p>
                  </a:txBody>
                  <a:tcPr/>
                </a:tc>
                <a:tc>
                  <a:txBody>
                    <a:bodyPr/>
                    <a:lstStyle/>
                    <a:p>
                      <a:pPr algn="ctr"/>
                      <a:r>
                        <a:rPr lang="es-CR" b="1" dirty="0" smtClean="0"/>
                        <a:t>75</a:t>
                      </a:r>
                      <a:endParaRPr lang="es-CR" b="1" dirty="0"/>
                    </a:p>
                  </a:txBody>
                  <a:tcPr/>
                </a:tc>
                <a:tc>
                  <a:txBody>
                    <a:bodyPr/>
                    <a:lstStyle/>
                    <a:p>
                      <a:pPr algn="ctr"/>
                      <a:r>
                        <a:rPr lang="es-CR" b="1" dirty="0" smtClean="0"/>
                        <a:t>16</a:t>
                      </a:r>
                      <a:endParaRPr lang="es-CR" b="1" dirty="0"/>
                    </a:p>
                  </a:txBody>
                  <a:tcPr/>
                </a:tc>
                <a:tc>
                  <a:txBody>
                    <a:bodyPr/>
                    <a:lstStyle/>
                    <a:p>
                      <a:pPr algn="ctr"/>
                      <a:r>
                        <a:rPr lang="es-CR" b="1" dirty="0" smtClean="0"/>
                        <a:t>96</a:t>
                      </a:r>
                      <a:endParaRPr lang="es-CR" b="1" dirty="0"/>
                    </a:p>
                  </a:txBody>
                  <a:tcPr/>
                </a:tc>
              </a:tr>
              <a:tr h="0">
                <a:tc>
                  <a:txBody>
                    <a:bodyPr/>
                    <a:lstStyle/>
                    <a:p>
                      <a:r>
                        <a:rPr lang="es-CR" dirty="0" smtClean="0"/>
                        <a:t>México (m-a)</a:t>
                      </a:r>
                      <a:endParaRPr lang="es-CR" dirty="0"/>
                    </a:p>
                  </a:txBody>
                  <a:tcPr/>
                </a:tc>
                <a:tc>
                  <a:txBody>
                    <a:bodyPr/>
                    <a:lstStyle/>
                    <a:p>
                      <a:pPr algn="ctr"/>
                      <a:r>
                        <a:rPr lang="es-CR" dirty="0" smtClean="0"/>
                        <a:t>76</a:t>
                      </a:r>
                      <a:endParaRPr lang="es-CR" dirty="0"/>
                    </a:p>
                  </a:txBody>
                  <a:tcPr/>
                </a:tc>
                <a:tc>
                  <a:txBody>
                    <a:bodyPr/>
                    <a:lstStyle/>
                    <a:p>
                      <a:pPr algn="ctr"/>
                      <a:r>
                        <a:rPr lang="es-CR" dirty="0" smtClean="0"/>
                        <a:t>15</a:t>
                      </a:r>
                      <a:endParaRPr lang="es-CR" dirty="0"/>
                    </a:p>
                  </a:txBody>
                  <a:tcPr/>
                </a:tc>
                <a:tc>
                  <a:txBody>
                    <a:bodyPr/>
                    <a:lstStyle/>
                    <a:p>
                      <a:pPr algn="ctr"/>
                      <a:r>
                        <a:rPr lang="es-CR" dirty="0" smtClean="0"/>
                        <a:t>94</a:t>
                      </a:r>
                      <a:endParaRPr lang="es-CR" dirty="0"/>
                    </a:p>
                  </a:txBody>
                  <a:tcPr/>
                </a:tc>
              </a:tr>
              <a:tr h="235532">
                <a:tc>
                  <a:txBody>
                    <a:bodyPr/>
                    <a:lstStyle/>
                    <a:p>
                      <a:r>
                        <a:rPr lang="es-CR" dirty="0" smtClean="0"/>
                        <a:t>Perú (m-a)</a:t>
                      </a:r>
                      <a:endParaRPr lang="es-CR" dirty="0"/>
                    </a:p>
                  </a:txBody>
                  <a:tcPr/>
                </a:tc>
                <a:tc>
                  <a:txBody>
                    <a:bodyPr/>
                    <a:lstStyle/>
                    <a:p>
                      <a:pPr algn="ctr"/>
                      <a:r>
                        <a:rPr lang="es-CR" dirty="0" smtClean="0"/>
                        <a:t>76</a:t>
                      </a:r>
                      <a:endParaRPr lang="es-CR" dirty="0"/>
                    </a:p>
                  </a:txBody>
                  <a:tcPr/>
                </a:tc>
                <a:tc>
                  <a:txBody>
                    <a:bodyPr/>
                    <a:lstStyle/>
                    <a:p>
                      <a:pPr algn="ctr"/>
                      <a:r>
                        <a:rPr lang="es-CR" dirty="0" smtClean="0"/>
                        <a:t>22</a:t>
                      </a:r>
                      <a:endParaRPr lang="es-CR" dirty="0"/>
                    </a:p>
                  </a:txBody>
                  <a:tcPr/>
                </a:tc>
                <a:tc>
                  <a:txBody>
                    <a:bodyPr/>
                    <a:lstStyle/>
                    <a:p>
                      <a:pPr algn="ctr"/>
                      <a:r>
                        <a:rPr lang="es-CR" dirty="0" smtClean="0"/>
                        <a:t>87</a:t>
                      </a:r>
                      <a:endParaRPr lang="es-CR" dirty="0"/>
                    </a:p>
                  </a:txBody>
                  <a:tcPr/>
                </a:tc>
              </a:tr>
              <a:tr h="157804">
                <a:tc>
                  <a:txBody>
                    <a:bodyPr/>
                    <a:lstStyle/>
                    <a:p>
                      <a:r>
                        <a:rPr lang="es-CR" dirty="0" smtClean="0"/>
                        <a:t>R.</a:t>
                      </a:r>
                      <a:r>
                        <a:rPr lang="es-CR" baseline="0" dirty="0" smtClean="0"/>
                        <a:t> Dominicana (m-a)</a:t>
                      </a:r>
                      <a:endParaRPr lang="es-CR" dirty="0"/>
                    </a:p>
                  </a:txBody>
                  <a:tcPr/>
                </a:tc>
                <a:tc>
                  <a:txBody>
                    <a:bodyPr/>
                    <a:lstStyle/>
                    <a:p>
                      <a:pPr algn="ctr"/>
                      <a:r>
                        <a:rPr lang="es-CR" dirty="0" smtClean="0"/>
                        <a:t>73</a:t>
                      </a:r>
                      <a:endParaRPr lang="es-CR" dirty="0"/>
                    </a:p>
                  </a:txBody>
                  <a:tcPr/>
                </a:tc>
                <a:tc>
                  <a:txBody>
                    <a:bodyPr/>
                    <a:lstStyle/>
                    <a:p>
                      <a:pPr algn="ctr"/>
                      <a:r>
                        <a:rPr lang="es-CR" dirty="0" smtClean="0"/>
                        <a:t>27</a:t>
                      </a:r>
                      <a:endParaRPr lang="es-CR" dirty="0"/>
                    </a:p>
                  </a:txBody>
                  <a:tcPr/>
                </a:tc>
                <a:tc>
                  <a:txBody>
                    <a:bodyPr/>
                    <a:lstStyle/>
                    <a:p>
                      <a:pPr algn="ctr"/>
                      <a:r>
                        <a:rPr lang="es-CR" dirty="0" smtClean="0"/>
                        <a:t>98</a:t>
                      </a:r>
                      <a:endParaRPr lang="es-CR" dirty="0"/>
                    </a:p>
                  </a:txBody>
                  <a:tcPr/>
                </a:tc>
              </a:tr>
              <a:tr h="152084">
                <a:tc>
                  <a:txBody>
                    <a:bodyPr/>
                    <a:lstStyle/>
                    <a:p>
                      <a:r>
                        <a:rPr lang="es-CR" dirty="0" smtClean="0"/>
                        <a:t>Ecuador (m-a)</a:t>
                      </a:r>
                      <a:endParaRPr lang="es-CR" dirty="0"/>
                    </a:p>
                  </a:txBody>
                  <a:tcPr/>
                </a:tc>
                <a:tc>
                  <a:txBody>
                    <a:bodyPr/>
                    <a:lstStyle/>
                    <a:p>
                      <a:pPr algn="ctr"/>
                      <a:r>
                        <a:rPr lang="es-CR" dirty="0" smtClean="0"/>
                        <a:t>73</a:t>
                      </a:r>
                      <a:endParaRPr lang="es-CR" dirty="0"/>
                    </a:p>
                  </a:txBody>
                  <a:tcPr/>
                </a:tc>
                <a:tc>
                  <a:txBody>
                    <a:bodyPr/>
                    <a:lstStyle/>
                    <a:p>
                      <a:pPr algn="ctr"/>
                      <a:r>
                        <a:rPr lang="es-CR" dirty="0" smtClean="0"/>
                        <a:t>21</a:t>
                      </a:r>
                      <a:endParaRPr lang="es-CR" dirty="0"/>
                    </a:p>
                  </a:txBody>
                  <a:tcPr/>
                </a:tc>
                <a:tc>
                  <a:txBody>
                    <a:bodyPr/>
                    <a:lstStyle/>
                    <a:p>
                      <a:pPr algn="ctr"/>
                      <a:r>
                        <a:rPr lang="es-CR" dirty="0" smtClean="0"/>
                        <a:t>99</a:t>
                      </a:r>
                      <a:endParaRPr lang="es-CR" dirty="0"/>
                    </a:p>
                  </a:txBody>
                  <a:tcPr/>
                </a:tc>
              </a:tr>
              <a:tr h="468488">
                <a:tc>
                  <a:txBody>
                    <a:bodyPr/>
                    <a:lstStyle/>
                    <a:p>
                      <a:r>
                        <a:rPr lang="es-CR" dirty="0" smtClean="0"/>
                        <a:t>Guatemala (medio-bajo)</a:t>
                      </a:r>
                      <a:endParaRPr lang="es-CR" dirty="0"/>
                    </a:p>
                  </a:txBody>
                  <a:tcPr/>
                </a:tc>
                <a:tc>
                  <a:txBody>
                    <a:bodyPr/>
                    <a:lstStyle/>
                    <a:p>
                      <a:pPr algn="ctr"/>
                      <a:r>
                        <a:rPr lang="es-CR" dirty="0" smtClean="0"/>
                        <a:t>69</a:t>
                      </a:r>
                      <a:endParaRPr lang="es-CR" dirty="0"/>
                    </a:p>
                  </a:txBody>
                  <a:tcPr/>
                </a:tc>
                <a:tc>
                  <a:txBody>
                    <a:bodyPr/>
                    <a:lstStyle/>
                    <a:p>
                      <a:pPr algn="ctr"/>
                      <a:r>
                        <a:rPr lang="es-CR" dirty="0" smtClean="0"/>
                        <a:t>29</a:t>
                      </a:r>
                      <a:endParaRPr lang="es-CR" dirty="0"/>
                    </a:p>
                  </a:txBody>
                  <a:tcPr/>
                </a:tc>
                <a:tc>
                  <a:txBody>
                    <a:bodyPr/>
                    <a:lstStyle/>
                    <a:p>
                      <a:pPr algn="ctr"/>
                      <a:r>
                        <a:rPr lang="es-CR" dirty="0" smtClean="0"/>
                        <a:t>41</a:t>
                      </a:r>
                      <a:endParaRPr lang="es-CR" dirty="0"/>
                    </a:p>
                  </a:txBody>
                  <a:tcPr/>
                </a:tc>
              </a:tr>
              <a:tr h="468488">
                <a:tc>
                  <a:txBody>
                    <a:bodyPr/>
                    <a:lstStyle/>
                    <a:p>
                      <a:r>
                        <a:rPr lang="es-CR" dirty="0" smtClean="0"/>
                        <a:t>Haití (bajo)</a:t>
                      </a:r>
                      <a:endParaRPr lang="es-CR" dirty="0"/>
                    </a:p>
                  </a:txBody>
                  <a:tcPr/>
                </a:tc>
                <a:tc>
                  <a:txBody>
                    <a:bodyPr/>
                    <a:lstStyle/>
                    <a:p>
                      <a:pPr algn="ctr"/>
                      <a:r>
                        <a:rPr lang="es-CR" dirty="0" smtClean="0"/>
                        <a:t>62</a:t>
                      </a:r>
                      <a:endParaRPr lang="es-CR" dirty="0"/>
                    </a:p>
                  </a:txBody>
                  <a:tcPr/>
                </a:tc>
                <a:tc>
                  <a:txBody>
                    <a:bodyPr/>
                    <a:lstStyle/>
                    <a:p>
                      <a:pPr algn="ctr"/>
                      <a:r>
                        <a:rPr lang="es-CR" dirty="0" smtClean="0"/>
                        <a:t>54</a:t>
                      </a:r>
                      <a:endParaRPr lang="es-CR" dirty="0"/>
                    </a:p>
                  </a:txBody>
                  <a:tcPr/>
                </a:tc>
                <a:tc>
                  <a:txBody>
                    <a:bodyPr/>
                    <a:lstStyle/>
                    <a:p>
                      <a:pPr algn="ctr"/>
                      <a:r>
                        <a:rPr lang="es-CR" dirty="0" smtClean="0"/>
                        <a:t>26</a:t>
                      </a:r>
                      <a:endParaRPr lang="es-CR" dirty="0"/>
                    </a:p>
                  </a:txBody>
                  <a:tcPr/>
                </a:tc>
              </a:tr>
            </a:tbl>
          </a:graphicData>
        </a:graphic>
      </p:graphicFrame>
    </p:spTree>
    <p:extLst>
      <p:ext uri="{BB962C8B-B14F-4D97-AF65-F5344CB8AC3E}">
        <p14:creationId xmlns:p14="http://schemas.microsoft.com/office/powerpoint/2010/main" xmlns="" val="18474052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CR"/>
          </a:p>
        </p:txBody>
      </p:sp>
      <p:graphicFrame>
        <p:nvGraphicFramePr>
          <p:cNvPr id="4" name="3 Marcador de contenido"/>
          <p:cNvGraphicFramePr>
            <a:graphicFrameLocks/>
          </p:cNvGraphicFramePr>
          <p:nvPr>
            <p:extLst>
              <p:ext uri="{D42A27DB-BD31-4B8C-83A1-F6EECF244321}">
                <p14:modId xmlns:p14="http://schemas.microsoft.com/office/powerpoint/2010/main" xmlns="" val="2677413317"/>
              </p:ext>
            </p:extLst>
          </p:nvPr>
        </p:nvGraphicFramePr>
        <p:xfrm>
          <a:off x="0" y="70946"/>
          <a:ext cx="9145247" cy="6787052"/>
        </p:xfrm>
        <a:graphic>
          <a:graphicData uri="http://schemas.openxmlformats.org/drawingml/2006/table">
            <a:tbl>
              <a:tblPr firstRow="1" bandRow="1">
                <a:tableStyleId>{5C22544A-7EE6-4342-B048-85BDC9FD1C3A}</a:tableStyleId>
              </a:tblPr>
              <a:tblGrid>
                <a:gridCol w="2772178"/>
                <a:gridCol w="1871216"/>
                <a:gridCol w="2592641"/>
                <a:gridCol w="1909212"/>
              </a:tblGrid>
              <a:tr h="2408310">
                <a:tc>
                  <a:txBody>
                    <a:bodyPr/>
                    <a:lstStyle/>
                    <a:p>
                      <a:r>
                        <a:rPr lang="es-CR" dirty="0" smtClean="0"/>
                        <a:t>Países de África</a:t>
                      </a:r>
                      <a:r>
                        <a:rPr lang="es-CR" baseline="0" dirty="0" smtClean="0"/>
                        <a:t> y Asia de ingresos medio-bajos y bajos</a:t>
                      </a:r>
                    </a:p>
                    <a:p>
                      <a:endParaRPr lang="es-CR" baseline="0" dirty="0" smtClean="0"/>
                    </a:p>
                    <a:p>
                      <a:endParaRPr lang="es-CR" baseline="0" dirty="0" smtClean="0"/>
                    </a:p>
                    <a:p>
                      <a:endParaRPr lang="es-CR" baseline="0" dirty="0" smtClean="0"/>
                    </a:p>
                    <a:p>
                      <a:r>
                        <a:rPr lang="es-CR" baseline="0" dirty="0" smtClean="0"/>
                        <a:t>2008</a:t>
                      </a:r>
                      <a:endParaRPr lang="es-CR" dirty="0"/>
                    </a:p>
                  </a:txBody>
                  <a:tcPr/>
                </a:tc>
                <a:tc>
                  <a:txBody>
                    <a:bodyPr/>
                    <a:lstStyle/>
                    <a:p>
                      <a:pPr algn="ctr"/>
                      <a:r>
                        <a:rPr lang="es-CR" noProof="0" dirty="0" smtClean="0"/>
                        <a:t>Esperanza</a:t>
                      </a:r>
                      <a:r>
                        <a:rPr lang="es-CR" baseline="0" noProof="0" dirty="0" smtClean="0"/>
                        <a:t> de vida al nacer (años; ambos sexos)</a:t>
                      </a:r>
                      <a:endParaRPr lang="es-CR" noProof="0" dirty="0"/>
                    </a:p>
                  </a:txBody>
                  <a:tcPr/>
                </a:tc>
                <a:tc>
                  <a:txBody>
                    <a:bodyPr/>
                    <a:lstStyle/>
                    <a:p>
                      <a:pPr algn="ctr"/>
                      <a:r>
                        <a:rPr lang="es-CR" noProof="0" dirty="0" smtClean="0"/>
                        <a:t>Tasa de Mortalidad infantil (menores de 1 año</a:t>
                      </a:r>
                      <a:r>
                        <a:rPr lang="es-CR" baseline="0" noProof="0" dirty="0" smtClean="0"/>
                        <a:t> por 1,000 nacidos vivos; ambos sexos)</a:t>
                      </a:r>
                      <a:endParaRPr lang="es-CR" noProof="0" dirty="0" smtClean="0"/>
                    </a:p>
                  </a:txBody>
                  <a:tcPr/>
                </a:tc>
                <a:tc>
                  <a:txBody>
                    <a:bodyPr/>
                    <a:lstStyle/>
                    <a:p>
                      <a:pPr algn="ctr"/>
                      <a:r>
                        <a:rPr lang="es-CR" noProof="0" dirty="0" smtClean="0"/>
                        <a:t>Partos atendidos por personal de salud cualificado</a:t>
                      </a:r>
                      <a:r>
                        <a:rPr lang="es-CR" baseline="0" noProof="0" dirty="0" smtClean="0"/>
                        <a:t> (%)</a:t>
                      </a:r>
                      <a:endParaRPr lang="es-CR" noProof="0" dirty="0" smtClean="0"/>
                    </a:p>
                  </a:txBody>
                  <a:tcPr/>
                </a:tc>
              </a:tr>
              <a:tr h="766280">
                <a:tc>
                  <a:txBody>
                    <a:bodyPr/>
                    <a:lstStyle/>
                    <a:p>
                      <a:r>
                        <a:rPr lang="es-CR" dirty="0" smtClean="0"/>
                        <a:t>Ghana (2003) Medio-bajo</a:t>
                      </a:r>
                      <a:endParaRPr lang="es-CR" dirty="0"/>
                    </a:p>
                  </a:txBody>
                  <a:tcPr/>
                </a:tc>
                <a:tc>
                  <a:txBody>
                    <a:bodyPr/>
                    <a:lstStyle/>
                    <a:p>
                      <a:pPr algn="ctr"/>
                      <a:r>
                        <a:rPr lang="es-CR" dirty="0" smtClean="0"/>
                        <a:t>62</a:t>
                      </a:r>
                      <a:endParaRPr lang="es-CR" dirty="0"/>
                    </a:p>
                  </a:txBody>
                  <a:tcPr/>
                </a:tc>
                <a:tc>
                  <a:txBody>
                    <a:bodyPr/>
                    <a:lstStyle/>
                    <a:p>
                      <a:pPr algn="ctr"/>
                      <a:r>
                        <a:rPr lang="es-CR" dirty="0" smtClean="0"/>
                        <a:t>51</a:t>
                      </a:r>
                      <a:endParaRPr lang="es-CR" dirty="0"/>
                    </a:p>
                  </a:txBody>
                  <a:tcPr/>
                </a:tc>
                <a:tc>
                  <a:txBody>
                    <a:bodyPr/>
                    <a:lstStyle/>
                    <a:p>
                      <a:pPr algn="ctr"/>
                      <a:r>
                        <a:rPr lang="es-CR" dirty="0" smtClean="0"/>
                        <a:t>57</a:t>
                      </a:r>
                      <a:endParaRPr lang="es-CR" dirty="0"/>
                    </a:p>
                  </a:txBody>
                  <a:tcPr/>
                </a:tc>
              </a:tr>
              <a:tr h="437874">
                <a:tc>
                  <a:txBody>
                    <a:bodyPr/>
                    <a:lstStyle/>
                    <a:p>
                      <a:r>
                        <a:rPr lang="es-CR" dirty="0" smtClean="0"/>
                        <a:t>Ruanda (2004) Bajo</a:t>
                      </a:r>
                      <a:endParaRPr lang="es-CR" dirty="0"/>
                    </a:p>
                  </a:txBody>
                  <a:tcPr/>
                </a:tc>
                <a:tc>
                  <a:txBody>
                    <a:bodyPr/>
                    <a:lstStyle/>
                    <a:p>
                      <a:pPr algn="ctr"/>
                      <a:r>
                        <a:rPr lang="es-CR" dirty="0" smtClean="0"/>
                        <a:t>58</a:t>
                      </a:r>
                      <a:endParaRPr lang="es-CR" dirty="0"/>
                    </a:p>
                  </a:txBody>
                  <a:tcPr/>
                </a:tc>
                <a:tc>
                  <a:txBody>
                    <a:bodyPr/>
                    <a:lstStyle/>
                    <a:p>
                      <a:pPr algn="ctr"/>
                      <a:r>
                        <a:rPr lang="es-CR" dirty="0" smtClean="0"/>
                        <a:t>72</a:t>
                      </a:r>
                      <a:endParaRPr lang="es-CR" dirty="0"/>
                    </a:p>
                  </a:txBody>
                  <a:tcPr/>
                </a:tc>
                <a:tc>
                  <a:txBody>
                    <a:bodyPr/>
                    <a:lstStyle/>
                    <a:p>
                      <a:pPr algn="ctr"/>
                      <a:r>
                        <a:rPr lang="es-CR" dirty="0" smtClean="0"/>
                        <a:t>52</a:t>
                      </a:r>
                      <a:endParaRPr lang="es-CR" dirty="0"/>
                    </a:p>
                  </a:txBody>
                  <a:tcPr/>
                </a:tc>
              </a:tr>
              <a:tr h="766280">
                <a:tc>
                  <a:txBody>
                    <a:bodyPr/>
                    <a:lstStyle/>
                    <a:p>
                      <a:r>
                        <a:rPr lang="es-CR" dirty="0" smtClean="0"/>
                        <a:t>Sudáfrica (20??) Medio-alto</a:t>
                      </a:r>
                      <a:endParaRPr lang="es-CR" dirty="0"/>
                    </a:p>
                  </a:txBody>
                  <a:tcPr/>
                </a:tc>
                <a:tc>
                  <a:txBody>
                    <a:bodyPr/>
                    <a:lstStyle/>
                    <a:p>
                      <a:pPr algn="ctr"/>
                      <a:r>
                        <a:rPr lang="es-CR" dirty="0" smtClean="0"/>
                        <a:t>53</a:t>
                      </a:r>
                      <a:endParaRPr lang="es-CR" dirty="0"/>
                    </a:p>
                  </a:txBody>
                  <a:tcPr/>
                </a:tc>
                <a:tc>
                  <a:txBody>
                    <a:bodyPr/>
                    <a:lstStyle/>
                    <a:p>
                      <a:pPr algn="ctr"/>
                      <a:r>
                        <a:rPr lang="es-CR" dirty="0" smtClean="0"/>
                        <a:t>48</a:t>
                      </a:r>
                      <a:endParaRPr lang="es-CR" dirty="0"/>
                    </a:p>
                  </a:txBody>
                  <a:tcPr/>
                </a:tc>
                <a:tc>
                  <a:txBody>
                    <a:bodyPr/>
                    <a:lstStyle/>
                    <a:p>
                      <a:pPr algn="ctr"/>
                      <a:r>
                        <a:rPr lang="es-CR" dirty="0" smtClean="0"/>
                        <a:t>91</a:t>
                      </a:r>
                      <a:endParaRPr lang="es-CR" dirty="0"/>
                    </a:p>
                  </a:txBody>
                  <a:tcPr/>
                </a:tc>
              </a:tr>
              <a:tr h="766280">
                <a:tc>
                  <a:txBody>
                    <a:bodyPr/>
                    <a:lstStyle/>
                    <a:p>
                      <a:r>
                        <a:rPr lang="es-CR" dirty="0" smtClean="0"/>
                        <a:t>Tailandia (2002) Medio-alto</a:t>
                      </a:r>
                      <a:endParaRPr lang="es-CR" dirty="0"/>
                    </a:p>
                  </a:txBody>
                  <a:tcPr/>
                </a:tc>
                <a:tc>
                  <a:txBody>
                    <a:bodyPr/>
                    <a:lstStyle/>
                    <a:p>
                      <a:pPr algn="ctr"/>
                      <a:r>
                        <a:rPr lang="es-CR" dirty="0" smtClean="0"/>
                        <a:t>70</a:t>
                      </a:r>
                      <a:endParaRPr lang="es-CR" dirty="0"/>
                    </a:p>
                  </a:txBody>
                  <a:tcPr/>
                </a:tc>
                <a:tc>
                  <a:txBody>
                    <a:bodyPr/>
                    <a:lstStyle/>
                    <a:p>
                      <a:pPr algn="ctr"/>
                      <a:r>
                        <a:rPr lang="es-CR" dirty="0" smtClean="0"/>
                        <a:t>13</a:t>
                      </a:r>
                      <a:endParaRPr lang="es-CR" dirty="0"/>
                    </a:p>
                  </a:txBody>
                  <a:tcPr/>
                </a:tc>
                <a:tc>
                  <a:txBody>
                    <a:bodyPr/>
                    <a:lstStyle/>
                    <a:p>
                      <a:pPr algn="ctr"/>
                      <a:r>
                        <a:rPr lang="es-CR" dirty="0" smtClean="0"/>
                        <a:t>99</a:t>
                      </a:r>
                      <a:endParaRPr lang="es-CR" dirty="0"/>
                    </a:p>
                  </a:txBody>
                  <a:tcPr/>
                </a:tc>
              </a:tr>
              <a:tr h="766280">
                <a:tc>
                  <a:txBody>
                    <a:bodyPr/>
                    <a:lstStyle/>
                    <a:p>
                      <a:r>
                        <a:rPr lang="es-CR" dirty="0" smtClean="0"/>
                        <a:t>Vietnam (2014) Medio-bajo</a:t>
                      </a:r>
                      <a:endParaRPr lang="es-CR" dirty="0"/>
                    </a:p>
                  </a:txBody>
                  <a:tcPr/>
                </a:tc>
                <a:tc>
                  <a:txBody>
                    <a:bodyPr/>
                    <a:lstStyle/>
                    <a:p>
                      <a:pPr algn="ctr"/>
                      <a:r>
                        <a:rPr lang="es-CR" dirty="0" smtClean="0"/>
                        <a:t>73</a:t>
                      </a:r>
                      <a:endParaRPr lang="es-CR" dirty="0"/>
                    </a:p>
                  </a:txBody>
                  <a:tcPr/>
                </a:tc>
                <a:tc>
                  <a:txBody>
                    <a:bodyPr/>
                    <a:lstStyle/>
                    <a:p>
                      <a:pPr algn="ctr"/>
                      <a:r>
                        <a:rPr lang="es-CR" dirty="0" smtClean="0"/>
                        <a:t>12</a:t>
                      </a:r>
                      <a:endParaRPr lang="es-CR" dirty="0"/>
                    </a:p>
                  </a:txBody>
                  <a:tcPr/>
                </a:tc>
                <a:tc>
                  <a:txBody>
                    <a:bodyPr/>
                    <a:lstStyle/>
                    <a:p>
                      <a:pPr algn="ctr"/>
                      <a:r>
                        <a:rPr lang="es-CR" dirty="0" smtClean="0"/>
                        <a:t>88</a:t>
                      </a:r>
                      <a:endParaRPr lang="es-CR" dirty="0"/>
                    </a:p>
                  </a:txBody>
                  <a:tcPr/>
                </a:tc>
              </a:tr>
              <a:tr h="437874">
                <a:tc>
                  <a:txBody>
                    <a:bodyPr/>
                    <a:lstStyle/>
                    <a:p>
                      <a:r>
                        <a:rPr lang="es-CR" dirty="0" smtClean="0"/>
                        <a:t>China Medio-alto</a:t>
                      </a:r>
                      <a:endParaRPr lang="es-CR" dirty="0"/>
                    </a:p>
                  </a:txBody>
                  <a:tcPr/>
                </a:tc>
                <a:tc>
                  <a:txBody>
                    <a:bodyPr/>
                    <a:lstStyle/>
                    <a:p>
                      <a:pPr algn="ctr"/>
                      <a:r>
                        <a:rPr lang="es-CR" dirty="0" smtClean="0"/>
                        <a:t>74</a:t>
                      </a:r>
                      <a:endParaRPr lang="es-CR" dirty="0"/>
                    </a:p>
                  </a:txBody>
                  <a:tcPr/>
                </a:tc>
                <a:tc>
                  <a:txBody>
                    <a:bodyPr/>
                    <a:lstStyle/>
                    <a:p>
                      <a:pPr algn="ctr"/>
                      <a:r>
                        <a:rPr lang="es-CR" dirty="0" smtClean="0"/>
                        <a:t>18</a:t>
                      </a:r>
                      <a:endParaRPr lang="es-CR" dirty="0"/>
                    </a:p>
                  </a:txBody>
                  <a:tcPr/>
                </a:tc>
                <a:tc>
                  <a:txBody>
                    <a:bodyPr/>
                    <a:lstStyle/>
                    <a:p>
                      <a:pPr algn="ctr"/>
                      <a:r>
                        <a:rPr lang="es-CR" dirty="0" smtClean="0"/>
                        <a:t>98</a:t>
                      </a:r>
                      <a:endParaRPr lang="es-CR" dirty="0"/>
                    </a:p>
                  </a:txBody>
                  <a:tcPr/>
                </a:tc>
              </a:tr>
              <a:tr h="437874">
                <a:tc>
                  <a:txBody>
                    <a:bodyPr/>
                    <a:lstStyle/>
                    <a:p>
                      <a:r>
                        <a:rPr lang="es-CR" dirty="0" smtClean="0"/>
                        <a:t>India Medio-bajo</a:t>
                      </a:r>
                      <a:endParaRPr lang="es-CR" dirty="0"/>
                    </a:p>
                  </a:txBody>
                  <a:tcPr/>
                </a:tc>
                <a:tc>
                  <a:txBody>
                    <a:bodyPr/>
                    <a:lstStyle/>
                    <a:p>
                      <a:pPr algn="ctr"/>
                      <a:r>
                        <a:rPr lang="es-CR" dirty="0" smtClean="0"/>
                        <a:t>64</a:t>
                      </a:r>
                      <a:endParaRPr lang="es-CR" dirty="0"/>
                    </a:p>
                  </a:txBody>
                  <a:tcPr/>
                </a:tc>
                <a:tc>
                  <a:txBody>
                    <a:bodyPr/>
                    <a:lstStyle/>
                    <a:p>
                      <a:pPr algn="ctr"/>
                      <a:r>
                        <a:rPr lang="es-CR" dirty="0" smtClean="0"/>
                        <a:t>52</a:t>
                      </a:r>
                      <a:endParaRPr lang="es-CR" dirty="0"/>
                    </a:p>
                  </a:txBody>
                  <a:tcPr/>
                </a:tc>
                <a:tc>
                  <a:txBody>
                    <a:bodyPr/>
                    <a:lstStyle/>
                    <a:p>
                      <a:pPr algn="ctr"/>
                      <a:r>
                        <a:rPr lang="es-CR" dirty="0" smtClean="0"/>
                        <a:t>47</a:t>
                      </a:r>
                      <a:endParaRPr lang="es-CR" dirty="0"/>
                    </a:p>
                  </a:txBody>
                  <a:tcPr/>
                </a:tc>
              </a:tr>
            </a:tbl>
          </a:graphicData>
        </a:graphic>
      </p:graphicFrame>
    </p:spTree>
    <p:extLst>
      <p:ext uri="{BB962C8B-B14F-4D97-AF65-F5344CB8AC3E}">
        <p14:creationId xmlns:p14="http://schemas.microsoft.com/office/powerpoint/2010/main" xmlns="" val="11711169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274638"/>
            <a:ext cx="8280920" cy="1143000"/>
          </a:xfrm>
        </p:spPr>
        <p:txBody>
          <a:bodyPr/>
          <a:lstStyle/>
          <a:p>
            <a:r>
              <a:rPr lang="es-CR" sz="3600" dirty="0" smtClean="0"/>
              <a:t>Medir la protección </a:t>
            </a:r>
            <a:r>
              <a:rPr lang="es-CR" sz="3600" smtClean="0"/>
              <a:t>financiera encuestas </a:t>
            </a:r>
            <a:r>
              <a:rPr lang="es-CR" sz="3600" dirty="0"/>
              <a:t>de hogares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xmlns="" val="1215161355"/>
              </p:ext>
            </p:extLst>
          </p:nvPr>
        </p:nvGraphicFramePr>
        <p:xfrm>
          <a:off x="107504" y="1686614"/>
          <a:ext cx="8896365" cy="5138574"/>
        </p:xfrm>
        <a:graphic>
          <a:graphicData uri="http://schemas.openxmlformats.org/drawingml/2006/table">
            <a:tbl>
              <a:tblPr firstRow="1" firstCol="1" bandRow="1">
                <a:tableStyleId>{5C22544A-7EE6-4342-B048-85BDC9FD1C3A}</a:tableStyleId>
              </a:tblPr>
              <a:tblGrid>
                <a:gridCol w="4382658"/>
                <a:gridCol w="4513707"/>
              </a:tblGrid>
              <a:tr h="842388">
                <a:tc>
                  <a:txBody>
                    <a:bodyPr/>
                    <a:lstStyle/>
                    <a:p>
                      <a:pPr>
                        <a:lnSpc>
                          <a:spcPct val="115000"/>
                        </a:lnSpc>
                      </a:pPr>
                      <a:endParaRPr lang="es-CR" sz="2000" dirty="0">
                        <a:effectLst/>
                        <a:latin typeface="Calibri"/>
                      </a:endParaRPr>
                    </a:p>
                  </a:txBody>
                  <a:tcPr marL="44450" marR="44450" marT="0" marB="0"/>
                </a:tc>
                <a:tc>
                  <a:txBody>
                    <a:bodyPr/>
                    <a:lstStyle/>
                    <a:p>
                      <a:pPr algn="ctr">
                        <a:lnSpc>
                          <a:spcPct val="115000"/>
                        </a:lnSpc>
                        <a:spcAft>
                          <a:spcPts val="0"/>
                        </a:spcAft>
                      </a:pPr>
                      <a:r>
                        <a:rPr lang="en-US" sz="2000" dirty="0">
                          <a:effectLst/>
                        </a:rPr>
                        <a:t>Catastrophic health expenditure (%)</a:t>
                      </a:r>
                      <a:endParaRPr lang="es-CR" sz="2000" dirty="0">
                        <a:effectLst/>
                        <a:latin typeface="Calibri"/>
                        <a:ea typeface="MS Mincho"/>
                        <a:cs typeface="Times New Roman"/>
                      </a:endParaRPr>
                    </a:p>
                  </a:txBody>
                  <a:tcPr marL="44450" marR="44450" marT="0" marB="0"/>
                </a:tc>
              </a:tr>
              <a:tr h="477354">
                <a:tc>
                  <a:txBody>
                    <a:bodyPr/>
                    <a:lstStyle/>
                    <a:p>
                      <a:pPr algn="ctr">
                        <a:lnSpc>
                          <a:spcPct val="115000"/>
                        </a:lnSpc>
                        <a:spcAft>
                          <a:spcPts val="0"/>
                        </a:spcAft>
                      </a:pPr>
                      <a:r>
                        <a:rPr lang="es-CR" sz="2000">
                          <a:effectLst/>
                        </a:rPr>
                        <a:t>Argentina</a:t>
                      </a:r>
                      <a:endParaRPr lang="es-CR" sz="200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dirty="0">
                          <a:effectLst/>
                        </a:rPr>
                        <a:t>5,2</a:t>
                      </a:r>
                      <a:endParaRPr lang="es-CR" sz="2000"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n-US" sz="2000">
                          <a:effectLst/>
                        </a:rPr>
                        <a:t>Brazil</a:t>
                      </a:r>
                      <a:endParaRPr lang="es-CR" sz="200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dirty="0">
                          <a:effectLst/>
                        </a:rPr>
                        <a:t>4,0</a:t>
                      </a:r>
                      <a:endParaRPr lang="es-CR" sz="2000"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s-CR" sz="2000" b="1" dirty="0">
                          <a:effectLst/>
                        </a:rPr>
                        <a:t>Chile</a:t>
                      </a:r>
                      <a:endParaRPr lang="es-CR" sz="2000" b="1" dirty="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b="1" dirty="0">
                          <a:effectLst/>
                        </a:rPr>
                        <a:t>11,1</a:t>
                      </a:r>
                      <a:endParaRPr lang="es-CR" sz="2000" b="1"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s-CR" sz="2000" b="1" dirty="0">
                          <a:effectLst/>
                        </a:rPr>
                        <a:t>Colombia</a:t>
                      </a:r>
                      <a:endParaRPr lang="es-CR" sz="2000" b="1" dirty="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b="1" dirty="0">
                          <a:effectLst/>
                        </a:rPr>
                        <a:t>2,6</a:t>
                      </a:r>
                      <a:endParaRPr lang="es-CR" sz="2000" b="1"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s-CR" sz="2000" b="1" dirty="0">
                          <a:effectLst/>
                        </a:rPr>
                        <a:t>Costa Rica</a:t>
                      </a:r>
                      <a:endParaRPr lang="es-CR" sz="2000" b="1" dirty="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b="1" dirty="0">
                          <a:effectLst/>
                        </a:rPr>
                        <a:t>0,6</a:t>
                      </a:r>
                      <a:endParaRPr lang="es-CR" sz="2000" b="1"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n-US" sz="2000">
                          <a:effectLst/>
                        </a:rPr>
                        <a:t>Dominican Republic</a:t>
                      </a:r>
                      <a:endParaRPr lang="es-CR" sz="200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dirty="0">
                          <a:effectLst/>
                        </a:rPr>
                        <a:t>5,7</a:t>
                      </a:r>
                      <a:endParaRPr lang="es-CR" sz="2000"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n-US" sz="2000">
                          <a:effectLst/>
                        </a:rPr>
                        <a:t>Mexico</a:t>
                      </a:r>
                      <a:endParaRPr lang="es-CR" sz="200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dirty="0">
                          <a:effectLst/>
                        </a:rPr>
                        <a:t>4,0</a:t>
                      </a:r>
                      <a:endParaRPr lang="es-CR" sz="2000"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n-US" sz="2000">
                          <a:effectLst/>
                        </a:rPr>
                        <a:t>Peru</a:t>
                      </a:r>
                      <a:endParaRPr lang="es-CR" sz="200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dirty="0">
                          <a:effectLst/>
                        </a:rPr>
                        <a:t>5,7</a:t>
                      </a:r>
                      <a:endParaRPr lang="es-CR" sz="2000" dirty="0">
                        <a:effectLst/>
                        <a:latin typeface="Calibri"/>
                        <a:ea typeface="MS Mincho"/>
                        <a:cs typeface="Times New Roman"/>
                      </a:endParaRPr>
                    </a:p>
                  </a:txBody>
                  <a:tcPr marL="44450" marR="44450" marT="0" marB="0" anchor="ctr"/>
                </a:tc>
              </a:tr>
              <a:tr h="477354">
                <a:tc>
                  <a:txBody>
                    <a:bodyPr/>
                    <a:lstStyle/>
                    <a:p>
                      <a:pPr algn="ctr">
                        <a:lnSpc>
                          <a:spcPct val="115000"/>
                        </a:lnSpc>
                        <a:spcAft>
                          <a:spcPts val="0"/>
                        </a:spcAft>
                      </a:pPr>
                      <a:r>
                        <a:rPr lang="en-US" sz="2000">
                          <a:effectLst/>
                        </a:rPr>
                        <a:t>AVERAGES</a:t>
                      </a:r>
                      <a:endParaRPr lang="es-CR" sz="2000">
                        <a:effectLst/>
                        <a:latin typeface="Calibri"/>
                        <a:ea typeface="MS Mincho"/>
                        <a:cs typeface="Times New Roman"/>
                      </a:endParaRPr>
                    </a:p>
                  </a:txBody>
                  <a:tcPr marL="44450" marR="44450" marT="0" marB="0" anchor="ctr"/>
                </a:tc>
                <a:tc>
                  <a:txBody>
                    <a:bodyPr/>
                    <a:lstStyle/>
                    <a:p>
                      <a:pPr algn="ctr">
                        <a:lnSpc>
                          <a:spcPct val="115000"/>
                        </a:lnSpc>
                        <a:spcAft>
                          <a:spcPts val="0"/>
                        </a:spcAft>
                      </a:pPr>
                      <a:r>
                        <a:rPr lang="es-CR" sz="2000" dirty="0">
                          <a:effectLst/>
                        </a:rPr>
                        <a:t>4,9</a:t>
                      </a:r>
                      <a:endParaRPr lang="es-CR" sz="2000" dirty="0">
                        <a:effectLst/>
                        <a:latin typeface="Calibri"/>
                        <a:ea typeface="MS Mincho"/>
                        <a:cs typeface="Times New Roman"/>
                      </a:endParaRPr>
                    </a:p>
                  </a:txBody>
                  <a:tcPr marL="44450" marR="44450" marT="0" marB="0" anchor="ctr"/>
                </a:tc>
              </a:tr>
            </a:tbl>
          </a:graphicData>
        </a:graphic>
      </p:graphicFrame>
    </p:spTree>
    <p:extLst>
      <p:ext uri="{BB962C8B-B14F-4D97-AF65-F5344CB8AC3E}">
        <p14:creationId xmlns:p14="http://schemas.microsoft.com/office/powerpoint/2010/main" xmlns="" val="2439219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CR" dirty="0" smtClean="0"/>
              <a:t>Premisas desde la ética humanista</a:t>
            </a:r>
            <a:endParaRPr lang="es-CR" dirty="0"/>
          </a:p>
        </p:txBody>
      </p:sp>
      <p:grpSp>
        <p:nvGrpSpPr>
          <p:cNvPr id="17" name="16 Grupo"/>
          <p:cNvGrpSpPr/>
          <p:nvPr/>
        </p:nvGrpSpPr>
        <p:grpSpPr>
          <a:xfrm>
            <a:off x="555847" y="1645004"/>
            <a:ext cx="6248401" cy="5057526"/>
            <a:chOff x="2285999" y="1143084"/>
            <a:chExt cx="6248401" cy="5057526"/>
          </a:xfrm>
        </p:grpSpPr>
        <p:sp>
          <p:nvSpPr>
            <p:cNvPr id="18" name="17 Circular"/>
            <p:cNvSpPr/>
            <p:nvPr/>
          </p:nvSpPr>
          <p:spPr>
            <a:xfrm flipH="1">
              <a:off x="2362199" y="1143084"/>
              <a:ext cx="5562601" cy="5057526"/>
            </a:xfrm>
            <a:prstGeom prst="pie">
              <a:avLst>
                <a:gd name="adj1" fmla="val 0"/>
                <a:gd name="adj2" fmla="val 10839336"/>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solidFill>
                  <a:schemeClr val="tx1"/>
                </a:solidFill>
              </a:endParaRPr>
            </a:p>
          </p:txBody>
        </p:sp>
        <p:sp>
          <p:nvSpPr>
            <p:cNvPr id="19" name="18 CuadroTexto"/>
            <p:cNvSpPr txBox="1"/>
            <p:nvPr/>
          </p:nvSpPr>
          <p:spPr>
            <a:xfrm>
              <a:off x="4037984" y="5057611"/>
              <a:ext cx="2286615" cy="914400"/>
            </a:xfrm>
            <a:prstGeom prst="rect">
              <a:avLst/>
            </a:prstGeom>
            <a:noFill/>
            <a:effectLst/>
          </p:spPr>
          <p:txBody>
            <a:bodyPr wrap="square" rtlCol="0">
              <a:prstTxWarp prst="textArchDown">
                <a:avLst/>
              </a:prstTxWarp>
              <a:spAutoFit/>
            </a:bodyPr>
            <a:lstStyle/>
            <a:p>
              <a:pPr algn="ctr"/>
              <a:r>
                <a:rPr lang="es-CR" sz="2000" b="1" dirty="0">
                  <a:solidFill>
                    <a:schemeClr val="bg1"/>
                  </a:solidFill>
                </a:rPr>
                <a:t>Sistema </a:t>
              </a:r>
              <a:r>
                <a:rPr lang="es-CR" sz="2000" b="1" dirty="0" smtClean="0">
                  <a:solidFill>
                    <a:schemeClr val="bg1"/>
                  </a:solidFill>
                </a:rPr>
                <a:t>de salud</a:t>
              </a:r>
              <a:endParaRPr lang="en-US" sz="2000" b="1" dirty="0">
                <a:solidFill>
                  <a:schemeClr val="bg1"/>
                </a:solidFill>
              </a:endParaRPr>
            </a:p>
          </p:txBody>
        </p:sp>
        <p:grpSp>
          <p:nvGrpSpPr>
            <p:cNvPr id="20" name="19 Grupo"/>
            <p:cNvGrpSpPr/>
            <p:nvPr/>
          </p:nvGrpSpPr>
          <p:grpSpPr>
            <a:xfrm>
              <a:off x="2285999" y="1144399"/>
              <a:ext cx="6248401" cy="5028514"/>
              <a:chOff x="2285999" y="1144399"/>
              <a:chExt cx="6248401" cy="5028514"/>
            </a:xfrm>
          </p:grpSpPr>
          <p:sp>
            <p:nvSpPr>
              <p:cNvPr id="21" name="20 Circular"/>
              <p:cNvSpPr/>
              <p:nvPr/>
            </p:nvSpPr>
            <p:spPr>
              <a:xfrm rot="10800000">
                <a:off x="2362197" y="1144399"/>
                <a:ext cx="5562601" cy="5028514"/>
              </a:xfrm>
              <a:prstGeom prst="pie">
                <a:avLst>
                  <a:gd name="adj1" fmla="val 0"/>
                  <a:gd name="adj2" fmla="val 10839336"/>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2" name="21 Circular"/>
              <p:cNvSpPr/>
              <p:nvPr/>
            </p:nvSpPr>
            <p:spPr>
              <a:xfrm rot="10800000">
                <a:off x="3162299" y="1756310"/>
                <a:ext cx="4000500" cy="3834699"/>
              </a:xfrm>
              <a:prstGeom prst="pie">
                <a:avLst>
                  <a:gd name="adj1" fmla="val 0"/>
                  <a:gd name="adj2" fmla="val 10839336"/>
                </a:avLst>
              </a:prstGeom>
              <a:solidFill>
                <a:schemeClr val="bg1"/>
              </a:solidFill>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3" name="22 Circular"/>
              <p:cNvSpPr/>
              <p:nvPr/>
            </p:nvSpPr>
            <p:spPr>
              <a:xfrm>
                <a:off x="3162299" y="1734187"/>
                <a:ext cx="4000500" cy="3856823"/>
              </a:xfrm>
              <a:prstGeom prst="pie">
                <a:avLst>
                  <a:gd name="adj1" fmla="val 0"/>
                  <a:gd name="adj2" fmla="val 10839336"/>
                </a:avLst>
              </a:prstGeom>
              <a:solidFill>
                <a:schemeClr val="bg1">
                  <a:lumMod val="85000"/>
                </a:schemeClr>
              </a:solidFill>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4" name="23 CuadroTexto"/>
              <p:cNvSpPr txBox="1"/>
              <p:nvPr/>
            </p:nvSpPr>
            <p:spPr>
              <a:xfrm>
                <a:off x="3809999" y="3038310"/>
                <a:ext cx="2585884" cy="2327078"/>
              </a:xfrm>
              <a:prstGeom prst="rect">
                <a:avLst/>
              </a:prstGeom>
              <a:noFill/>
              <a:effectLst/>
            </p:spPr>
            <p:txBody>
              <a:bodyPr wrap="square" rtlCol="0">
                <a:prstTxWarp prst="textArchDown">
                  <a:avLst/>
                </a:prstTxWarp>
                <a:spAutoFit/>
              </a:bodyPr>
              <a:lstStyle/>
              <a:p>
                <a:pPr algn="ctr"/>
                <a:r>
                  <a:rPr lang="es-CR" sz="2000" b="1" dirty="0" smtClean="0">
                    <a:solidFill>
                      <a:schemeClr val="tx1">
                        <a:lumMod val="50000"/>
                        <a:lumOff val="50000"/>
                      </a:schemeClr>
                    </a:solidFill>
                  </a:rPr>
                  <a:t>Derecho a la salud</a:t>
                </a:r>
                <a:endParaRPr lang="en-US" sz="2000" b="1" dirty="0">
                  <a:solidFill>
                    <a:schemeClr val="tx1">
                      <a:lumMod val="50000"/>
                      <a:lumOff val="50000"/>
                    </a:schemeClr>
                  </a:solidFill>
                </a:endParaRPr>
              </a:p>
            </p:txBody>
          </p:sp>
          <p:sp>
            <p:nvSpPr>
              <p:cNvPr id="25" name="24 Elipse"/>
              <p:cNvSpPr/>
              <p:nvPr/>
            </p:nvSpPr>
            <p:spPr>
              <a:xfrm>
                <a:off x="3886199" y="2401356"/>
                <a:ext cx="2514600" cy="2514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6" name="25 CuadroTexto"/>
              <p:cNvSpPr txBox="1"/>
              <p:nvPr/>
            </p:nvSpPr>
            <p:spPr>
              <a:xfrm>
                <a:off x="4267199" y="3417077"/>
                <a:ext cx="1752600" cy="461665"/>
              </a:xfrm>
              <a:prstGeom prst="rect">
                <a:avLst/>
              </a:prstGeom>
              <a:noFill/>
              <a:effectLst/>
            </p:spPr>
            <p:txBody>
              <a:bodyPr wrap="square" rtlCol="0">
                <a:spAutoFit/>
              </a:bodyPr>
              <a:lstStyle/>
              <a:p>
                <a:r>
                  <a:rPr lang="es-CR" sz="2400" b="1" dirty="0" smtClean="0">
                    <a:solidFill>
                      <a:schemeClr val="bg1"/>
                    </a:solidFill>
                  </a:rPr>
                  <a:t>Ser humano</a:t>
                </a:r>
                <a:endParaRPr lang="en-US" sz="2400" b="1" dirty="0">
                  <a:solidFill>
                    <a:schemeClr val="bg1"/>
                  </a:solidFill>
                </a:endParaRPr>
              </a:p>
            </p:txBody>
          </p:sp>
          <p:sp>
            <p:nvSpPr>
              <p:cNvPr id="27" name="26 Flecha derecha"/>
              <p:cNvSpPr/>
              <p:nvPr/>
            </p:nvSpPr>
            <p:spPr>
              <a:xfrm>
                <a:off x="2362200" y="3417077"/>
                <a:ext cx="1523999" cy="726132"/>
              </a:xfrm>
              <a:prstGeom prst="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8" name="27 Flecha derecha"/>
              <p:cNvSpPr/>
              <p:nvPr/>
            </p:nvSpPr>
            <p:spPr>
              <a:xfrm rot="10800000">
                <a:off x="6400799" y="3381210"/>
                <a:ext cx="1523999" cy="761999"/>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9" name="28 CuadroTexto"/>
              <p:cNvSpPr txBox="1"/>
              <p:nvPr/>
            </p:nvSpPr>
            <p:spPr>
              <a:xfrm>
                <a:off x="2285999" y="3636533"/>
                <a:ext cx="2337005" cy="307777"/>
              </a:xfrm>
              <a:prstGeom prst="rect">
                <a:avLst/>
              </a:prstGeom>
              <a:noFill/>
              <a:effectLst/>
            </p:spPr>
            <p:txBody>
              <a:bodyPr wrap="square" rtlCol="0">
                <a:spAutoFit/>
              </a:bodyPr>
              <a:lstStyle/>
              <a:p>
                <a:r>
                  <a:rPr lang="es-CR" sz="1400" b="1" dirty="0" smtClean="0">
                    <a:solidFill>
                      <a:schemeClr val="bg1"/>
                    </a:solidFill>
                  </a:rPr>
                  <a:t>Rectoría en salud</a:t>
                </a:r>
                <a:endParaRPr lang="en-US" sz="1400" b="1" dirty="0">
                  <a:solidFill>
                    <a:schemeClr val="bg1"/>
                  </a:solidFill>
                </a:endParaRPr>
              </a:p>
            </p:txBody>
          </p:sp>
          <p:sp>
            <p:nvSpPr>
              <p:cNvPr id="30" name="29 CuadroTexto"/>
              <p:cNvSpPr txBox="1"/>
              <p:nvPr/>
            </p:nvSpPr>
            <p:spPr>
              <a:xfrm>
                <a:off x="6438900" y="3581400"/>
                <a:ext cx="2095500" cy="307777"/>
              </a:xfrm>
              <a:prstGeom prst="rect">
                <a:avLst/>
              </a:prstGeom>
              <a:noFill/>
              <a:effectLst/>
            </p:spPr>
            <p:txBody>
              <a:bodyPr wrap="square" rtlCol="0">
                <a:spAutoFit/>
              </a:bodyPr>
              <a:lstStyle/>
              <a:p>
                <a:r>
                  <a:rPr lang="es-CR" sz="1400" b="1" dirty="0" smtClean="0">
                    <a:solidFill>
                      <a:schemeClr val="bg1"/>
                    </a:solidFill>
                  </a:rPr>
                  <a:t>Servicios de salud</a:t>
                </a:r>
                <a:endParaRPr lang="en-US" sz="1400" b="1" dirty="0">
                  <a:solidFill>
                    <a:schemeClr val="bg1"/>
                  </a:solidFill>
                </a:endParaRPr>
              </a:p>
            </p:txBody>
          </p:sp>
          <p:sp>
            <p:nvSpPr>
              <p:cNvPr id="31" name="30 CuadroTexto"/>
              <p:cNvSpPr txBox="1"/>
              <p:nvPr/>
            </p:nvSpPr>
            <p:spPr>
              <a:xfrm rot="16200000">
                <a:off x="4212811" y="1606799"/>
                <a:ext cx="1904999" cy="2863022"/>
              </a:xfrm>
              <a:prstGeom prst="rect">
                <a:avLst/>
              </a:prstGeom>
              <a:noFill/>
              <a:effectLst/>
            </p:spPr>
            <p:txBody>
              <a:bodyPr wrap="square" rtlCol="0">
                <a:prstTxWarp prst="textCircle">
                  <a:avLst/>
                </a:prstTxWarp>
                <a:spAutoFit/>
              </a:bodyPr>
              <a:lstStyle/>
              <a:p>
                <a:pPr algn="ctr"/>
                <a:r>
                  <a:rPr lang="es-CR" sz="2000" b="1" dirty="0" smtClean="0">
                    <a:solidFill>
                      <a:schemeClr val="tx1">
                        <a:lumMod val="50000"/>
                        <a:lumOff val="50000"/>
                      </a:schemeClr>
                    </a:solidFill>
                  </a:rPr>
                  <a:t>Enfoque de derechos humanos</a:t>
                </a:r>
                <a:endParaRPr lang="en-US" sz="2000" b="1" dirty="0">
                  <a:solidFill>
                    <a:schemeClr val="tx1">
                      <a:lumMod val="50000"/>
                      <a:lumOff val="50000"/>
                    </a:schemeClr>
                  </a:solidFill>
                </a:endParaRPr>
              </a:p>
            </p:txBody>
          </p:sp>
          <p:sp>
            <p:nvSpPr>
              <p:cNvPr id="32" name="31 Cerrar llave"/>
              <p:cNvSpPr/>
              <p:nvPr/>
            </p:nvSpPr>
            <p:spPr>
              <a:xfrm>
                <a:off x="7966469" y="1572276"/>
                <a:ext cx="171450" cy="4114801"/>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C00000"/>
                    </a:solidFill>
                  </a:ln>
                </a:endParaRPr>
              </a:p>
            </p:txBody>
          </p:sp>
        </p:grpSp>
      </p:grpSp>
      <p:sp>
        <p:nvSpPr>
          <p:cNvPr id="33" name="32 CuadroTexto"/>
          <p:cNvSpPr txBox="1"/>
          <p:nvPr/>
        </p:nvSpPr>
        <p:spPr>
          <a:xfrm>
            <a:off x="6248397" y="3575184"/>
            <a:ext cx="2857502" cy="1477328"/>
          </a:xfrm>
          <a:prstGeom prst="rect">
            <a:avLst/>
          </a:prstGeom>
          <a:noFill/>
        </p:spPr>
        <p:txBody>
          <a:bodyPr wrap="square" rtlCol="0">
            <a:spAutoFit/>
          </a:bodyPr>
          <a:lstStyle/>
          <a:p>
            <a:pPr algn="r"/>
            <a:r>
              <a:rPr lang="es-ES" dirty="0" smtClean="0"/>
              <a:t>Satisfacción de las </a:t>
            </a:r>
            <a:r>
              <a:rPr lang="es-ES" i="1" u="sng" dirty="0">
                <a:solidFill>
                  <a:schemeClr val="accent5">
                    <a:lumMod val="75000"/>
                  </a:schemeClr>
                </a:solidFill>
              </a:rPr>
              <a:t>necesidades y expectativas </a:t>
            </a:r>
            <a:r>
              <a:rPr lang="es-ES" dirty="0" smtClean="0"/>
              <a:t>a lo largo del tiempo para toda la población</a:t>
            </a:r>
            <a:r>
              <a:rPr lang="es-ES" i="1" dirty="0" smtClean="0"/>
              <a:t>. </a:t>
            </a:r>
            <a:endParaRPr lang="en-US" dirty="0" smtClean="0"/>
          </a:p>
          <a:p>
            <a:endParaRPr lang="en-US" dirty="0"/>
          </a:p>
        </p:txBody>
      </p:sp>
      <p:sp>
        <p:nvSpPr>
          <p:cNvPr id="34" name="3 Marcador de pie de página"/>
          <p:cNvSpPr>
            <a:spLocks noGrp="1"/>
          </p:cNvSpPr>
          <p:nvPr>
            <p:ph type="ftr" sz="quarter" idx="11"/>
          </p:nvPr>
        </p:nvSpPr>
        <p:spPr>
          <a:xfrm>
            <a:off x="5647765" y="6336771"/>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710204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pie de página 6"/>
          <p:cNvSpPr>
            <a:spLocks noGrp="1"/>
          </p:cNvSpPr>
          <p:nvPr>
            <p:ph type="ftr" sz="quarter" idx="11"/>
          </p:nvPr>
        </p:nvSpPr>
        <p:spPr/>
        <p:txBody>
          <a:bodyPr/>
          <a:lstStyle/>
          <a:p>
            <a:r>
              <a:rPr lang="en-US" smtClean="0"/>
              <a:t>Maria del Rocío Sáenz, Universidad de Costa Rica</a:t>
            </a:r>
            <a:endParaRPr lang="en-US"/>
          </a:p>
        </p:txBody>
      </p:sp>
      <p:graphicFrame>
        <p:nvGraphicFramePr>
          <p:cNvPr id="9" name="Diagrama 8"/>
          <p:cNvGraphicFramePr/>
          <p:nvPr>
            <p:extLst>
              <p:ext uri="{D42A27DB-BD31-4B8C-83A1-F6EECF244321}">
                <p14:modId xmlns:p14="http://schemas.microsoft.com/office/powerpoint/2010/main" xmlns="" val="1269724884"/>
              </p:ext>
            </p:extLst>
          </p:nvPr>
        </p:nvGraphicFramePr>
        <p:xfrm>
          <a:off x="0" y="576909"/>
          <a:ext cx="9144000" cy="57052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151184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2049" y="309320"/>
            <a:ext cx="7294034" cy="914400"/>
          </a:xfrm>
        </p:spPr>
        <p:txBody>
          <a:bodyPr/>
          <a:lstStyle/>
          <a:p>
            <a:r>
              <a:rPr lang="es-CR" dirty="0" smtClean="0"/>
              <a:t>Costa Rica: </a:t>
            </a:r>
            <a:br>
              <a:rPr lang="es-CR" dirty="0" smtClean="0"/>
            </a:br>
            <a:r>
              <a:rPr lang="es-CR" dirty="0" smtClean="0"/>
              <a:t>sistema de salud exitoso</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xmlns="" val="672318675"/>
              </p:ext>
            </p:extLst>
          </p:nvPr>
        </p:nvGraphicFramePr>
        <p:xfrm>
          <a:off x="198660" y="1596658"/>
          <a:ext cx="8764362" cy="4298622"/>
        </p:xfrm>
        <a:graphic>
          <a:graphicData uri="http://schemas.openxmlformats.org/drawingml/2006/table">
            <a:tbl>
              <a:tblPr firstRow="1" bandRow="1">
                <a:tableStyleId>{5C22544A-7EE6-4342-B048-85BDC9FD1C3A}</a:tableStyleId>
              </a:tblPr>
              <a:tblGrid>
                <a:gridCol w="7138125"/>
                <a:gridCol w="1626237"/>
              </a:tblGrid>
              <a:tr h="554661">
                <a:tc>
                  <a:txBody>
                    <a:bodyPr/>
                    <a:lstStyle/>
                    <a:p>
                      <a:r>
                        <a:rPr lang="es-CR" dirty="0" smtClean="0"/>
                        <a:t>INDICADORES</a:t>
                      </a:r>
                      <a:r>
                        <a:rPr lang="es-CR" baseline="0" dirty="0" smtClean="0"/>
                        <a:t> FAVORABLES</a:t>
                      </a:r>
                      <a:endParaRPr lang="es-CR" dirty="0"/>
                    </a:p>
                  </a:txBody>
                  <a:tcPr/>
                </a:tc>
                <a:tc>
                  <a:txBody>
                    <a:bodyPr/>
                    <a:lstStyle/>
                    <a:p>
                      <a:pPr algn="ctr"/>
                      <a:r>
                        <a:rPr lang="es-CR" dirty="0" smtClean="0"/>
                        <a:t>2010</a:t>
                      </a:r>
                      <a:endParaRPr lang="es-CR" dirty="0"/>
                    </a:p>
                  </a:txBody>
                  <a:tcPr/>
                </a:tc>
              </a:tr>
              <a:tr h="554661">
                <a:tc>
                  <a:txBody>
                    <a:bodyPr/>
                    <a:lstStyle/>
                    <a:p>
                      <a:r>
                        <a:rPr lang="es-CR" b="1" dirty="0" smtClean="0"/>
                        <a:t>Esperanza de vida (ambos sexos; 2009) (1)</a:t>
                      </a:r>
                      <a:endParaRPr lang="es-CR" b="1" dirty="0"/>
                    </a:p>
                  </a:txBody>
                  <a:tcPr/>
                </a:tc>
                <a:tc>
                  <a:txBody>
                    <a:bodyPr/>
                    <a:lstStyle/>
                    <a:p>
                      <a:pPr algn="r"/>
                      <a:r>
                        <a:rPr lang="es-CR" b="1" smtClean="0"/>
                        <a:t>79.0</a:t>
                      </a:r>
                      <a:endParaRPr lang="es-CR" b="1" dirty="0"/>
                    </a:p>
                  </a:txBody>
                  <a:tcPr/>
                </a:tc>
              </a:tr>
              <a:tr h="554661">
                <a:tc>
                  <a:txBody>
                    <a:bodyPr/>
                    <a:lstStyle/>
                    <a:p>
                      <a:r>
                        <a:rPr lang="es-CR" b="1" dirty="0" smtClean="0"/>
                        <a:t>Mortalidad Infantil (por 1,000 nacidos vivos) (1)</a:t>
                      </a:r>
                      <a:endParaRPr lang="es-CR" b="1" dirty="0"/>
                    </a:p>
                  </a:txBody>
                  <a:tcPr/>
                </a:tc>
                <a:tc>
                  <a:txBody>
                    <a:bodyPr/>
                    <a:lstStyle/>
                    <a:p>
                      <a:pPr algn="r"/>
                      <a:r>
                        <a:rPr lang="es-CR" b="1" dirty="0" smtClean="0"/>
                        <a:t>9.0</a:t>
                      </a:r>
                      <a:endParaRPr lang="es-CR" b="1" dirty="0"/>
                    </a:p>
                  </a:txBody>
                  <a:tcPr/>
                </a:tc>
              </a:tr>
              <a:tr h="554661">
                <a:tc>
                  <a:txBody>
                    <a:bodyPr/>
                    <a:lstStyle/>
                    <a:p>
                      <a:r>
                        <a:rPr lang="es-CR" b="1" dirty="0" smtClean="0"/>
                        <a:t>Partos atendidos por personal calificado (%)</a:t>
                      </a:r>
                      <a:r>
                        <a:rPr lang="es-CR" b="1" baseline="0" dirty="0" smtClean="0"/>
                        <a:t> (1)</a:t>
                      </a:r>
                      <a:endParaRPr lang="es-CR" b="1" dirty="0"/>
                    </a:p>
                  </a:txBody>
                  <a:tcPr/>
                </a:tc>
                <a:tc>
                  <a:txBody>
                    <a:bodyPr/>
                    <a:lstStyle/>
                    <a:p>
                      <a:pPr algn="r"/>
                      <a:r>
                        <a:rPr lang="es-CR" b="1" dirty="0" smtClean="0"/>
                        <a:t>95.3</a:t>
                      </a:r>
                      <a:endParaRPr lang="es-CR" b="1" dirty="0"/>
                    </a:p>
                  </a:txBody>
                  <a:tcPr/>
                </a:tc>
              </a:tr>
              <a:tr h="970656">
                <a:tc>
                  <a:txBody>
                    <a:bodyPr/>
                    <a:lstStyle/>
                    <a:p>
                      <a:r>
                        <a:rPr lang="es-CR" b="1" dirty="0" smtClean="0"/>
                        <a:t>Gasto público en salud (% del gasto total en salud) (1)</a:t>
                      </a:r>
                      <a:endParaRPr lang="es-CR" b="1" dirty="0"/>
                    </a:p>
                  </a:txBody>
                  <a:tcPr/>
                </a:tc>
                <a:tc>
                  <a:txBody>
                    <a:bodyPr/>
                    <a:lstStyle/>
                    <a:p>
                      <a:pPr algn="r"/>
                      <a:r>
                        <a:rPr lang="es-CR" b="1" dirty="0" smtClean="0"/>
                        <a:t>68.1</a:t>
                      </a:r>
                      <a:endParaRPr lang="es-CR" b="1" dirty="0"/>
                    </a:p>
                  </a:txBody>
                  <a:tcPr/>
                </a:tc>
              </a:tr>
              <a:tr h="554661">
                <a:tc>
                  <a:txBody>
                    <a:bodyPr/>
                    <a:lstStyle/>
                    <a:p>
                      <a:r>
                        <a:rPr lang="es-CR" b="1" dirty="0" smtClean="0"/>
                        <a:t>Cobertura poblacional de los EBAIS (%) (2)</a:t>
                      </a:r>
                      <a:endParaRPr lang="es-CR" b="1" dirty="0"/>
                    </a:p>
                  </a:txBody>
                  <a:tcPr/>
                </a:tc>
                <a:tc>
                  <a:txBody>
                    <a:bodyPr/>
                    <a:lstStyle/>
                    <a:p>
                      <a:pPr algn="r"/>
                      <a:r>
                        <a:rPr lang="es-CR" b="1" dirty="0" smtClean="0"/>
                        <a:t>94.0</a:t>
                      </a:r>
                      <a:endParaRPr lang="es-CR" b="1" dirty="0"/>
                    </a:p>
                  </a:txBody>
                  <a:tcPr/>
                </a:tc>
              </a:tr>
              <a:tr h="554661">
                <a:tc>
                  <a:txBody>
                    <a:bodyPr/>
                    <a:lstStyle/>
                    <a:p>
                      <a:r>
                        <a:rPr lang="es-CR" b="1" dirty="0" smtClean="0"/>
                        <a:t>Gasto catastrófico</a:t>
                      </a:r>
                      <a:r>
                        <a:rPr lang="es-CR" b="1" baseline="0" dirty="0" smtClean="0"/>
                        <a:t> en salud (% de hogares; 2004) (3)</a:t>
                      </a:r>
                      <a:endParaRPr lang="es-CR" b="1" dirty="0"/>
                    </a:p>
                  </a:txBody>
                  <a:tcPr/>
                </a:tc>
                <a:tc>
                  <a:txBody>
                    <a:bodyPr/>
                    <a:lstStyle/>
                    <a:p>
                      <a:pPr algn="r"/>
                      <a:r>
                        <a:rPr lang="es-CR" b="1" dirty="0" smtClean="0"/>
                        <a:t>0.31-1.56</a:t>
                      </a:r>
                      <a:endParaRPr lang="es-CR" b="1" dirty="0"/>
                    </a:p>
                  </a:txBody>
                  <a:tcPr/>
                </a:tc>
              </a:tr>
            </a:tbl>
          </a:graphicData>
        </a:graphic>
      </p:graphicFrame>
      <p:sp>
        <p:nvSpPr>
          <p:cNvPr id="5" name="4 CuadroTexto"/>
          <p:cNvSpPr txBox="1"/>
          <p:nvPr/>
        </p:nvSpPr>
        <p:spPr>
          <a:xfrm>
            <a:off x="107504" y="5943558"/>
            <a:ext cx="8839473" cy="738664"/>
          </a:xfrm>
          <a:prstGeom prst="rect">
            <a:avLst/>
          </a:prstGeom>
          <a:noFill/>
        </p:spPr>
        <p:txBody>
          <a:bodyPr wrap="square" rtlCol="0">
            <a:spAutoFit/>
          </a:bodyPr>
          <a:lstStyle/>
          <a:p>
            <a:r>
              <a:rPr lang="es-CR" dirty="0" smtClean="0"/>
              <a:t>(</a:t>
            </a:r>
            <a:r>
              <a:rPr lang="es-CR" sz="1200" dirty="0" smtClean="0"/>
              <a:t>1) Global </a:t>
            </a:r>
            <a:r>
              <a:rPr lang="es-CR" sz="1200" dirty="0" err="1" smtClean="0"/>
              <a:t>Health</a:t>
            </a:r>
            <a:r>
              <a:rPr lang="es-CR" sz="1200" dirty="0" smtClean="0"/>
              <a:t> </a:t>
            </a:r>
            <a:r>
              <a:rPr lang="es-CR" sz="1200" dirty="0" err="1" smtClean="0"/>
              <a:t>Observatory</a:t>
            </a:r>
            <a:r>
              <a:rPr lang="es-CR" sz="1200" dirty="0" smtClean="0"/>
              <a:t> Data </a:t>
            </a:r>
            <a:r>
              <a:rPr lang="es-CR" sz="1200" dirty="0" err="1" smtClean="0"/>
              <a:t>Respository</a:t>
            </a:r>
            <a:r>
              <a:rPr lang="es-CR" sz="1200" dirty="0" smtClean="0"/>
              <a:t> (2013) </a:t>
            </a:r>
          </a:p>
          <a:p>
            <a:r>
              <a:rPr lang="es-CR" sz="1200" dirty="0" smtClean="0"/>
              <a:t>(2) CCSS (2013)</a:t>
            </a:r>
          </a:p>
          <a:p>
            <a:r>
              <a:rPr lang="es-CR" sz="1200" dirty="0" smtClean="0"/>
              <a:t>(3) Zúñiga, Vargas y </a:t>
            </a:r>
            <a:r>
              <a:rPr lang="es-CR" sz="1200" dirty="0" err="1" smtClean="0"/>
              <a:t>Vindas</a:t>
            </a:r>
            <a:r>
              <a:rPr lang="es-CR" sz="1200" dirty="0"/>
              <a:t> (</a:t>
            </a:r>
            <a:r>
              <a:rPr lang="es-CR" sz="1200" dirty="0" smtClean="0"/>
              <a:t>2009)</a:t>
            </a:r>
            <a:endParaRPr lang="es-CR" sz="1200" dirty="0"/>
          </a:p>
        </p:txBody>
      </p:sp>
      <p:sp>
        <p:nvSpPr>
          <p:cNvPr id="6" name="3 Marcador de pie de página"/>
          <p:cNvSpPr>
            <a:spLocks noGrp="1"/>
          </p:cNvSpPr>
          <p:nvPr>
            <p:ph type="ftr" sz="quarter" idx="11"/>
          </p:nvPr>
        </p:nvSpPr>
        <p:spPr>
          <a:xfrm>
            <a:off x="5632821" y="6398482"/>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1819961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2000" b="1" dirty="0" smtClean="0"/>
              <a:t>Costa Rica: sistema unificado con gasto público relativamente alto y énfasis histórico en la equidad </a:t>
            </a:r>
            <a:r>
              <a:rPr lang="es-CR" sz="1600" b="1" dirty="0" smtClean="0"/>
              <a:t>(acciones sobre determinantes sociales de salud)</a:t>
            </a:r>
            <a:endParaRPr lang="es-CR" sz="1600" b="1" dirty="0"/>
          </a:p>
        </p:txBody>
      </p:sp>
      <p:sp>
        <p:nvSpPr>
          <p:cNvPr id="3" name="2 Marcador de contenido"/>
          <p:cNvSpPr>
            <a:spLocks noGrp="1"/>
          </p:cNvSpPr>
          <p:nvPr>
            <p:ph idx="1"/>
          </p:nvPr>
        </p:nvSpPr>
        <p:spPr>
          <a:xfrm>
            <a:off x="457199" y="1972260"/>
            <a:ext cx="8135146" cy="4068763"/>
          </a:xfrm>
        </p:spPr>
        <p:txBody>
          <a:bodyPr>
            <a:normAutofit/>
          </a:bodyPr>
          <a:lstStyle/>
          <a:p>
            <a:pPr>
              <a:lnSpc>
                <a:spcPct val="110000"/>
              </a:lnSpc>
              <a:spcBef>
                <a:spcPts val="0"/>
              </a:spcBef>
            </a:pPr>
            <a:r>
              <a:rPr lang="es-CR" dirty="0" smtClean="0"/>
              <a:t>Gasto público más alto después de Colombia</a:t>
            </a:r>
          </a:p>
          <a:p>
            <a:pPr>
              <a:lnSpc>
                <a:spcPct val="110000"/>
              </a:lnSpc>
              <a:spcBef>
                <a:spcPts val="0"/>
              </a:spcBef>
            </a:pPr>
            <a:r>
              <a:rPr lang="es-CR" dirty="0" smtClean="0"/>
              <a:t>Sistema unificado (no fragmentado) con Brasil</a:t>
            </a:r>
          </a:p>
          <a:p>
            <a:pPr>
              <a:lnSpc>
                <a:spcPct val="110000"/>
              </a:lnSpc>
              <a:spcBef>
                <a:spcPts val="0"/>
              </a:spcBef>
            </a:pPr>
            <a:r>
              <a:rPr lang="es-CR" dirty="0" smtClean="0"/>
              <a:t>Seguro social más grande de todos (elegibilidad; posibilidad de reclamo del derecho a la salud)</a:t>
            </a:r>
          </a:p>
          <a:p>
            <a:pPr>
              <a:lnSpc>
                <a:spcPct val="110000"/>
              </a:lnSpc>
              <a:spcBef>
                <a:spcPts val="0"/>
              </a:spcBef>
            </a:pPr>
            <a:r>
              <a:rPr lang="es-CR" dirty="0" smtClean="0"/>
              <a:t>Gasto privado hasta ahora ha facilitado libre elección de proveedor (aunque comienza a amenazar la equidad)</a:t>
            </a:r>
          </a:p>
          <a:p>
            <a:pPr>
              <a:lnSpc>
                <a:spcPct val="110000"/>
              </a:lnSpc>
              <a:spcBef>
                <a:spcPts val="0"/>
              </a:spcBef>
            </a:pPr>
            <a:r>
              <a:rPr lang="es-CR" dirty="0" smtClean="0"/>
              <a:t>Esperanza de vida más alta y mortalidad infantil más baja después de Chile (% de partos atendidos más bajo que varios otros países pero siempre en los rangos altos)</a:t>
            </a:r>
          </a:p>
          <a:p>
            <a:pPr>
              <a:lnSpc>
                <a:spcPct val="110000"/>
              </a:lnSpc>
              <a:spcBef>
                <a:spcPts val="0"/>
              </a:spcBef>
            </a:pPr>
            <a:r>
              <a:rPr lang="es-CR" b="1" dirty="0" smtClean="0"/>
              <a:t>Gasto catastrófico más bajo de todos </a:t>
            </a:r>
            <a:r>
              <a:rPr lang="es-CR" dirty="0" smtClean="0"/>
              <a:t>(seguido por Colombia que tiene indicadores de salud más bajos que Costa Rica)</a:t>
            </a:r>
          </a:p>
          <a:p>
            <a:endParaRPr lang="es-CR" dirty="0"/>
          </a:p>
        </p:txBody>
      </p:sp>
      <p:sp>
        <p:nvSpPr>
          <p:cNvPr id="4" name="3 Marcador de pie de página"/>
          <p:cNvSpPr>
            <a:spLocks noGrp="1"/>
          </p:cNvSpPr>
          <p:nvPr>
            <p:ph type="ftr" sz="quarter" idx="11"/>
          </p:nvPr>
        </p:nvSpPr>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2687196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Modelo de atención “integral”?</a:t>
            </a:r>
            <a:br>
              <a:rPr lang="es-CR" dirty="0" smtClean="0"/>
            </a:br>
            <a:endParaRPr lang="en-US" b="0" dirty="0"/>
          </a:p>
        </p:txBody>
      </p:sp>
      <p:sp>
        <p:nvSpPr>
          <p:cNvPr id="8" name="7 Rectángulo"/>
          <p:cNvSpPr/>
          <p:nvPr/>
        </p:nvSpPr>
        <p:spPr>
          <a:xfrm>
            <a:off x="5410200" y="2590800"/>
            <a:ext cx="3067049" cy="2062103"/>
          </a:xfrm>
          <a:prstGeom prst="rect">
            <a:avLst/>
          </a:prstGeom>
        </p:spPr>
        <p:txBody>
          <a:bodyPr wrap="square">
            <a:spAutoFit/>
          </a:bodyPr>
          <a:lstStyle/>
          <a:p>
            <a:pPr algn="r"/>
            <a:r>
              <a:rPr lang="es-CR" sz="3200" b="1" dirty="0" smtClean="0"/>
              <a:t>Consumo del presupuesto de atención a personas</a:t>
            </a:r>
            <a:endParaRPr lang="en-US" sz="3200" b="1" dirty="0"/>
          </a:p>
        </p:txBody>
      </p:sp>
      <p:sp>
        <p:nvSpPr>
          <p:cNvPr id="9" name="8 Circular"/>
          <p:cNvSpPr/>
          <p:nvPr/>
        </p:nvSpPr>
        <p:spPr>
          <a:xfrm>
            <a:off x="838200" y="2000250"/>
            <a:ext cx="3733800" cy="3429000"/>
          </a:xfrm>
          <a:prstGeom prst="pie">
            <a:avLst>
              <a:gd name="adj1" fmla="val 21563579"/>
              <a:gd name="adj2" fmla="val 1620000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schemeClr val="tx1"/>
              </a:solidFill>
            </a:endParaRPr>
          </a:p>
        </p:txBody>
      </p:sp>
      <p:sp>
        <p:nvSpPr>
          <p:cNvPr id="10" name="9 CuadroTexto"/>
          <p:cNvSpPr txBox="1"/>
          <p:nvPr/>
        </p:nvSpPr>
        <p:spPr>
          <a:xfrm>
            <a:off x="2819400" y="2038350"/>
            <a:ext cx="1981200" cy="1477328"/>
          </a:xfrm>
          <a:prstGeom prst="rect">
            <a:avLst/>
          </a:prstGeom>
          <a:noFill/>
        </p:spPr>
        <p:txBody>
          <a:bodyPr wrap="square" rtlCol="0">
            <a:spAutoFit/>
          </a:bodyPr>
          <a:lstStyle/>
          <a:p>
            <a:r>
              <a:rPr lang="en-US" b="1" dirty="0" err="1" smtClean="0">
                <a:solidFill>
                  <a:schemeClr val="bg2">
                    <a:lumMod val="25000"/>
                  </a:schemeClr>
                </a:solidFill>
              </a:rPr>
              <a:t>Servicios</a:t>
            </a:r>
            <a:r>
              <a:rPr lang="en-US" b="1" dirty="0" smtClean="0">
                <a:solidFill>
                  <a:schemeClr val="bg2">
                    <a:lumMod val="25000"/>
                  </a:schemeClr>
                </a:solidFill>
              </a:rPr>
              <a:t> </a:t>
            </a:r>
            <a:r>
              <a:rPr lang="en-US" b="1" dirty="0" err="1" smtClean="0">
                <a:solidFill>
                  <a:schemeClr val="bg2">
                    <a:lumMod val="25000"/>
                  </a:schemeClr>
                </a:solidFill>
              </a:rPr>
              <a:t>hospitalarios</a:t>
            </a:r>
            <a:endParaRPr lang="en-US" b="1" dirty="0" smtClean="0">
              <a:solidFill>
                <a:schemeClr val="bg2">
                  <a:lumMod val="25000"/>
                </a:schemeClr>
              </a:solidFill>
            </a:endParaRPr>
          </a:p>
          <a:p>
            <a:pPr algn="ctr"/>
            <a:endParaRPr lang="en-US" dirty="0" smtClean="0">
              <a:solidFill>
                <a:schemeClr val="bg2">
                  <a:lumMod val="25000"/>
                </a:schemeClr>
              </a:solidFill>
            </a:endParaRPr>
          </a:p>
          <a:p>
            <a:r>
              <a:rPr lang="en-US" b="1" dirty="0" smtClean="0">
                <a:solidFill>
                  <a:schemeClr val="bg2">
                    <a:lumMod val="25000"/>
                  </a:schemeClr>
                </a:solidFill>
              </a:rPr>
              <a:t>&gt; 70%</a:t>
            </a:r>
          </a:p>
          <a:p>
            <a:pPr algn="ctr"/>
            <a:endParaRPr lang="en-US" dirty="0"/>
          </a:p>
        </p:txBody>
      </p:sp>
      <p:cxnSp>
        <p:nvCxnSpPr>
          <p:cNvPr id="12" name="11 Conector recto"/>
          <p:cNvCxnSpPr/>
          <p:nvPr/>
        </p:nvCxnSpPr>
        <p:spPr>
          <a:xfrm>
            <a:off x="5029200" y="2000250"/>
            <a:ext cx="0" cy="3429000"/>
          </a:xfrm>
          <a:prstGeom prst="line">
            <a:avLst/>
          </a:prstGeom>
        </p:spPr>
        <p:style>
          <a:lnRef idx="1">
            <a:schemeClr val="accent1"/>
          </a:lnRef>
          <a:fillRef idx="0">
            <a:schemeClr val="accent1"/>
          </a:fillRef>
          <a:effectRef idx="0">
            <a:schemeClr val="accent1"/>
          </a:effectRef>
          <a:fontRef idx="minor">
            <a:schemeClr val="tx1"/>
          </a:fontRef>
        </p:style>
      </p:cxnSp>
      <p:sp>
        <p:nvSpPr>
          <p:cNvPr id="7" name="3 Marcador de pie de página"/>
          <p:cNvSpPr>
            <a:spLocks noGrp="1"/>
          </p:cNvSpPr>
          <p:nvPr>
            <p:ph type="ftr" sz="quarter" idx="11"/>
          </p:nvPr>
        </p:nvSpPr>
        <p:spPr>
          <a:xfrm>
            <a:off x="3048000" y="6356350"/>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12500551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R" sz="3600" b="1" dirty="0" smtClean="0"/>
              <a:t>pacto </a:t>
            </a:r>
            <a:r>
              <a:rPr lang="es-CR" sz="3600" b="1" dirty="0"/>
              <a:t>social costarricense </a:t>
            </a:r>
            <a:r>
              <a:rPr lang="es-CR" sz="3600" b="1" dirty="0" smtClean="0"/>
              <a:t> con </a:t>
            </a:r>
            <a:r>
              <a:rPr lang="es-CR" sz="3600" b="1" dirty="0"/>
              <a:t>la seguridad social</a:t>
            </a:r>
            <a:endParaRPr lang="es-ES" sz="3600" b="1" dirty="0"/>
          </a:p>
        </p:txBody>
      </p:sp>
      <p:sp>
        <p:nvSpPr>
          <p:cNvPr id="3" name="2 Marcador de contenido"/>
          <p:cNvSpPr>
            <a:spLocks noGrp="1"/>
          </p:cNvSpPr>
          <p:nvPr>
            <p:ph sz="quarter" idx="1"/>
          </p:nvPr>
        </p:nvSpPr>
        <p:spPr/>
        <p:txBody>
          <a:bodyPr/>
          <a:lstStyle/>
          <a:p>
            <a:endParaRPr lang="es-CR" dirty="0"/>
          </a:p>
          <a:p>
            <a:endParaRPr lang="es-CR" dirty="0"/>
          </a:p>
        </p:txBody>
      </p:sp>
      <p:grpSp>
        <p:nvGrpSpPr>
          <p:cNvPr id="4" name="3 Grupo"/>
          <p:cNvGrpSpPr/>
          <p:nvPr/>
        </p:nvGrpSpPr>
        <p:grpSpPr>
          <a:xfrm>
            <a:off x="539750" y="1516062"/>
            <a:ext cx="8167504" cy="5113338"/>
            <a:chOff x="539750" y="1516062"/>
            <a:chExt cx="8167504" cy="5113338"/>
          </a:xfrm>
        </p:grpSpPr>
        <p:sp>
          <p:nvSpPr>
            <p:cNvPr id="5" name="4 Hexágono"/>
            <p:cNvSpPr/>
            <p:nvPr/>
          </p:nvSpPr>
          <p:spPr>
            <a:xfrm>
              <a:off x="1988850" y="3144380"/>
              <a:ext cx="1790309" cy="1557308"/>
            </a:xfrm>
            <a:prstGeom prst="hexagon">
              <a:avLst/>
            </a:prstGeom>
            <a:ln/>
          </p:spPr>
          <p:style>
            <a:lnRef idx="0">
              <a:schemeClr val="accent1"/>
            </a:lnRef>
            <a:fillRef idx="3">
              <a:schemeClr val="accent1"/>
            </a:fillRef>
            <a:effectRef idx="3">
              <a:schemeClr val="accent1"/>
            </a:effectRef>
            <a:fontRef idx="minor">
              <a:schemeClr val="lt1"/>
            </a:fontRef>
          </p:style>
          <p:txBody>
            <a:bodyPr anchor="ctr">
              <a:prstTxWarp prst="textNoShape">
                <a:avLst/>
              </a:prstTxWarp>
            </a:bodyPr>
            <a:lstStyle/>
            <a:p>
              <a:pPr algn="ctr"/>
              <a:r>
                <a:rPr lang="es-CR" b="1">
                  <a:solidFill>
                    <a:srgbClr val="FFFFFF"/>
                  </a:solidFill>
                  <a:ea typeface="ＭＳ Ｐゴシック" charset="-128"/>
                  <a:cs typeface="ＭＳ Ｐゴシック" charset="-128"/>
                </a:rPr>
                <a:t>Seguridad Social</a:t>
              </a:r>
              <a:endParaRPr lang="es-ES" b="1">
                <a:solidFill>
                  <a:srgbClr val="FFFFFF"/>
                </a:solidFill>
                <a:ea typeface="ＭＳ Ｐゴシック" charset="-128"/>
                <a:cs typeface="ＭＳ Ｐゴシック" charset="-128"/>
              </a:endParaRPr>
            </a:p>
          </p:txBody>
        </p:sp>
        <p:grpSp>
          <p:nvGrpSpPr>
            <p:cNvPr id="6" name="30 Grupo"/>
            <p:cNvGrpSpPr>
              <a:grpSpLocks/>
            </p:cNvGrpSpPr>
            <p:nvPr/>
          </p:nvGrpSpPr>
          <p:grpSpPr bwMode="auto">
            <a:xfrm>
              <a:off x="3438525" y="3944937"/>
              <a:ext cx="2070100" cy="1557337"/>
              <a:chOff x="5166339" y="3365805"/>
              <a:chExt cx="2069957" cy="1557308"/>
            </a:xfrm>
          </p:grpSpPr>
          <p:sp>
            <p:nvSpPr>
              <p:cNvPr id="26" name="25 Hexágono"/>
              <p:cNvSpPr/>
              <p:nvPr/>
            </p:nvSpPr>
            <p:spPr>
              <a:xfrm>
                <a:off x="5166339" y="3365805"/>
                <a:ext cx="1790309" cy="1557308"/>
              </a:xfrm>
              <a:prstGeom prst="hexagon">
                <a:avLst/>
              </a:prstGeom>
              <a:ln/>
            </p:spPr>
            <p:style>
              <a:lnRef idx="0">
                <a:schemeClr val="accent6"/>
              </a:lnRef>
              <a:fillRef idx="3">
                <a:schemeClr val="accent6"/>
              </a:fillRef>
              <a:effectRef idx="3">
                <a:schemeClr val="accent6"/>
              </a:effectRef>
              <a:fontRef idx="minor">
                <a:schemeClr val="lt1"/>
              </a:fontRef>
            </p:style>
            <p:txBody>
              <a:bodyPr anchor="ctr">
                <a:prstTxWarp prst="textNoShape">
                  <a:avLst/>
                </a:prstTxWarp>
              </a:bodyPr>
              <a:lstStyle/>
              <a:p>
                <a:pPr algn="ctr"/>
                <a:endParaRPr lang="es-MX">
                  <a:solidFill>
                    <a:srgbClr val="FFFFFF"/>
                  </a:solidFill>
                  <a:ea typeface="ＭＳ Ｐゴシック" charset="-128"/>
                  <a:cs typeface="ＭＳ Ｐゴシック" charset="-128"/>
                </a:endParaRPr>
              </a:p>
            </p:txBody>
          </p:sp>
          <p:sp>
            <p:nvSpPr>
              <p:cNvPr id="27" name="10 CuadroTexto"/>
              <p:cNvSpPr txBox="1">
                <a:spLocks noChangeArrowheads="1"/>
              </p:cNvSpPr>
              <p:nvPr/>
            </p:nvSpPr>
            <p:spPr bwMode="auto">
              <a:xfrm>
                <a:off x="5436096" y="3933056"/>
                <a:ext cx="1800200" cy="369332"/>
              </a:xfrm>
              <a:prstGeom prst="rect">
                <a:avLst/>
              </a:prstGeom>
              <a:noFill/>
              <a:ln w="9525">
                <a:noFill/>
                <a:miter lim="800000"/>
                <a:headEnd/>
                <a:tailEnd/>
              </a:ln>
            </p:spPr>
            <p:txBody>
              <a:bodyPr>
                <a:prstTxWarp prst="textNoShape">
                  <a:avLst/>
                </a:prstTxWarp>
                <a:spAutoFit/>
              </a:bodyPr>
              <a:lstStyle/>
              <a:p>
                <a:r>
                  <a:rPr lang="es-CR" b="1" dirty="0">
                    <a:solidFill>
                      <a:schemeClr val="bg1"/>
                    </a:solidFill>
                    <a:latin typeface="Calibri" charset="0"/>
                  </a:rPr>
                  <a:t>Universalidad</a:t>
                </a:r>
                <a:endParaRPr lang="es-ES" b="1" dirty="0">
                  <a:solidFill>
                    <a:schemeClr val="bg1"/>
                  </a:solidFill>
                  <a:latin typeface="Calibri" charset="0"/>
                </a:endParaRPr>
              </a:p>
            </p:txBody>
          </p:sp>
        </p:grpSp>
        <p:grpSp>
          <p:nvGrpSpPr>
            <p:cNvPr id="7" name="25 Grupo"/>
            <p:cNvGrpSpPr>
              <a:grpSpLocks/>
            </p:cNvGrpSpPr>
            <p:nvPr/>
          </p:nvGrpSpPr>
          <p:grpSpPr bwMode="auto">
            <a:xfrm>
              <a:off x="539750" y="3944937"/>
              <a:ext cx="1800225" cy="1557337"/>
              <a:chOff x="2267744" y="3365805"/>
              <a:chExt cx="1800200" cy="1557308"/>
            </a:xfrm>
          </p:grpSpPr>
          <p:sp>
            <p:nvSpPr>
              <p:cNvPr id="24" name="23 Hexágono"/>
              <p:cNvSpPr/>
              <p:nvPr/>
            </p:nvSpPr>
            <p:spPr>
              <a:xfrm>
                <a:off x="2267744" y="3365805"/>
                <a:ext cx="1790309" cy="1557308"/>
              </a:xfrm>
              <a:prstGeom prst="hexagon">
                <a:avLst/>
              </a:prstGeom>
              <a:ln/>
            </p:spPr>
            <p:style>
              <a:lnRef idx="0">
                <a:schemeClr val="accent6"/>
              </a:lnRef>
              <a:fillRef idx="3">
                <a:schemeClr val="accent6"/>
              </a:fillRef>
              <a:effectRef idx="3">
                <a:schemeClr val="accent6"/>
              </a:effectRef>
              <a:fontRef idx="minor">
                <a:schemeClr val="lt1"/>
              </a:fontRef>
            </p:style>
            <p:txBody>
              <a:bodyPr anchor="ctr">
                <a:prstTxWarp prst="textNoShape">
                  <a:avLst/>
                </a:prstTxWarp>
              </a:bodyPr>
              <a:lstStyle/>
              <a:p>
                <a:pPr algn="ctr"/>
                <a:endParaRPr lang="es-MX">
                  <a:solidFill>
                    <a:srgbClr val="FFFFFF"/>
                  </a:solidFill>
                  <a:ea typeface="ＭＳ Ｐゴシック" charset="-128"/>
                  <a:cs typeface="ＭＳ Ｐゴシック" charset="-128"/>
                </a:endParaRPr>
              </a:p>
            </p:txBody>
          </p:sp>
          <p:sp>
            <p:nvSpPr>
              <p:cNvPr id="25" name="11 CuadroTexto"/>
              <p:cNvSpPr txBox="1">
                <a:spLocks noChangeArrowheads="1"/>
              </p:cNvSpPr>
              <p:nvPr/>
            </p:nvSpPr>
            <p:spPr bwMode="auto">
              <a:xfrm>
                <a:off x="2267744" y="3933056"/>
                <a:ext cx="1800200" cy="369332"/>
              </a:xfrm>
              <a:prstGeom prst="rect">
                <a:avLst/>
              </a:prstGeom>
              <a:noFill/>
              <a:ln w="9525">
                <a:noFill/>
                <a:miter lim="800000"/>
                <a:headEnd/>
                <a:tailEnd/>
              </a:ln>
            </p:spPr>
            <p:txBody>
              <a:bodyPr>
                <a:prstTxWarp prst="textNoShape">
                  <a:avLst/>
                </a:prstTxWarp>
                <a:spAutoFit/>
              </a:bodyPr>
              <a:lstStyle/>
              <a:p>
                <a:r>
                  <a:rPr lang="es-CR" b="1">
                    <a:solidFill>
                      <a:schemeClr val="bg1"/>
                    </a:solidFill>
                    <a:latin typeface="Calibri" charset="0"/>
                  </a:rPr>
                  <a:t>Solidaridad</a:t>
                </a:r>
                <a:endParaRPr lang="es-ES" b="1">
                  <a:solidFill>
                    <a:schemeClr val="bg1"/>
                  </a:solidFill>
                  <a:latin typeface="Calibri" charset="0"/>
                </a:endParaRPr>
              </a:p>
            </p:txBody>
          </p:sp>
        </p:grpSp>
        <p:grpSp>
          <p:nvGrpSpPr>
            <p:cNvPr id="8" name="29 Grupo"/>
            <p:cNvGrpSpPr>
              <a:grpSpLocks/>
            </p:cNvGrpSpPr>
            <p:nvPr/>
          </p:nvGrpSpPr>
          <p:grpSpPr bwMode="auto">
            <a:xfrm>
              <a:off x="1979613" y="4746624"/>
              <a:ext cx="1800225" cy="1557338"/>
              <a:chOff x="3707904" y="4166706"/>
              <a:chExt cx="1800200" cy="1557308"/>
            </a:xfrm>
          </p:grpSpPr>
          <p:sp>
            <p:nvSpPr>
              <p:cNvPr id="22" name="21 Hexágono"/>
              <p:cNvSpPr/>
              <p:nvPr/>
            </p:nvSpPr>
            <p:spPr>
              <a:xfrm>
                <a:off x="3717042" y="4166706"/>
                <a:ext cx="1790309" cy="1557308"/>
              </a:xfrm>
              <a:prstGeom prst="hexagon">
                <a:avLst/>
              </a:prstGeom>
              <a:ln/>
            </p:spPr>
            <p:style>
              <a:lnRef idx="0">
                <a:schemeClr val="accent6"/>
              </a:lnRef>
              <a:fillRef idx="3">
                <a:schemeClr val="accent6"/>
              </a:fillRef>
              <a:effectRef idx="3">
                <a:schemeClr val="accent6"/>
              </a:effectRef>
              <a:fontRef idx="minor">
                <a:schemeClr val="lt1"/>
              </a:fontRef>
            </p:style>
            <p:txBody>
              <a:bodyPr anchor="ctr">
                <a:prstTxWarp prst="textNoShape">
                  <a:avLst/>
                </a:prstTxWarp>
              </a:bodyPr>
              <a:lstStyle/>
              <a:p>
                <a:pPr algn="ctr"/>
                <a:endParaRPr lang="es-MX">
                  <a:solidFill>
                    <a:srgbClr val="FFFFFF"/>
                  </a:solidFill>
                  <a:ea typeface="ＭＳ Ｐゴシック" charset="-128"/>
                  <a:cs typeface="ＭＳ Ｐゴシック" charset="-128"/>
                </a:endParaRPr>
              </a:p>
            </p:txBody>
          </p:sp>
          <p:sp>
            <p:nvSpPr>
              <p:cNvPr id="23" name="12 CuadroTexto"/>
              <p:cNvSpPr txBox="1">
                <a:spLocks noChangeArrowheads="1"/>
              </p:cNvSpPr>
              <p:nvPr/>
            </p:nvSpPr>
            <p:spPr bwMode="auto">
              <a:xfrm>
                <a:off x="3707904" y="4715852"/>
                <a:ext cx="1800200" cy="369332"/>
              </a:xfrm>
              <a:prstGeom prst="rect">
                <a:avLst/>
              </a:prstGeom>
              <a:noFill/>
              <a:ln w="9525">
                <a:noFill/>
                <a:miter lim="800000"/>
                <a:headEnd/>
                <a:tailEnd/>
              </a:ln>
            </p:spPr>
            <p:txBody>
              <a:bodyPr>
                <a:prstTxWarp prst="textNoShape">
                  <a:avLst/>
                </a:prstTxWarp>
                <a:spAutoFit/>
              </a:bodyPr>
              <a:lstStyle/>
              <a:p>
                <a:pPr algn="ctr"/>
                <a:r>
                  <a:rPr lang="es-CR" b="1">
                    <a:solidFill>
                      <a:schemeClr val="bg1"/>
                    </a:solidFill>
                    <a:latin typeface="Calibri" charset="0"/>
                  </a:rPr>
                  <a:t>Equidad</a:t>
                </a:r>
                <a:endParaRPr lang="es-ES" b="1">
                  <a:solidFill>
                    <a:schemeClr val="bg1"/>
                  </a:solidFill>
                  <a:latin typeface="Calibri" charset="0"/>
                </a:endParaRPr>
              </a:p>
            </p:txBody>
          </p:sp>
        </p:grpSp>
        <p:grpSp>
          <p:nvGrpSpPr>
            <p:cNvPr id="9" name="35 Grupo"/>
            <p:cNvGrpSpPr>
              <a:grpSpLocks/>
            </p:cNvGrpSpPr>
            <p:nvPr/>
          </p:nvGrpSpPr>
          <p:grpSpPr bwMode="auto">
            <a:xfrm>
              <a:off x="539750" y="2352674"/>
              <a:ext cx="1800225" cy="1557338"/>
              <a:chOff x="2267744" y="2214106"/>
              <a:chExt cx="1800200" cy="1557308"/>
            </a:xfrm>
          </p:grpSpPr>
          <p:sp>
            <p:nvSpPr>
              <p:cNvPr id="20" name="19 Hexágono"/>
              <p:cNvSpPr/>
              <p:nvPr/>
            </p:nvSpPr>
            <p:spPr>
              <a:xfrm>
                <a:off x="2267744" y="2214106"/>
                <a:ext cx="1790309" cy="1557308"/>
              </a:xfrm>
              <a:prstGeom prst="hexagon">
                <a:avLst/>
              </a:prstGeom>
              <a:solidFill>
                <a:schemeClr val="accent2">
                  <a:lumMod val="75000"/>
                </a:schemeClr>
              </a:solidFill>
              <a:ln/>
            </p:spPr>
            <p:style>
              <a:lnRef idx="0">
                <a:schemeClr val="accent6"/>
              </a:lnRef>
              <a:fillRef idx="3">
                <a:schemeClr val="accent6"/>
              </a:fillRef>
              <a:effectRef idx="3">
                <a:schemeClr val="accent6"/>
              </a:effectRef>
              <a:fontRef idx="minor">
                <a:schemeClr val="lt1"/>
              </a:fontRef>
            </p:style>
            <p:txBody>
              <a:bodyPr anchor="ctr">
                <a:prstTxWarp prst="textNoShape">
                  <a:avLst/>
                </a:prstTxWarp>
              </a:bodyPr>
              <a:lstStyle/>
              <a:p>
                <a:pPr algn="ctr"/>
                <a:endParaRPr lang="es-MX">
                  <a:solidFill>
                    <a:srgbClr val="FFFFFF"/>
                  </a:solidFill>
                  <a:ea typeface="ＭＳ Ｐゴシック" charset="-128"/>
                  <a:cs typeface="ＭＳ Ｐゴシック" charset="-128"/>
                </a:endParaRPr>
              </a:p>
            </p:txBody>
          </p:sp>
          <p:sp>
            <p:nvSpPr>
              <p:cNvPr id="21" name="26 CuadroTexto"/>
              <p:cNvSpPr txBox="1">
                <a:spLocks noChangeArrowheads="1"/>
              </p:cNvSpPr>
              <p:nvPr/>
            </p:nvSpPr>
            <p:spPr bwMode="auto">
              <a:xfrm>
                <a:off x="2267744" y="2781357"/>
                <a:ext cx="1800200" cy="369332"/>
              </a:xfrm>
              <a:prstGeom prst="rect">
                <a:avLst/>
              </a:prstGeom>
              <a:noFill/>
              <a:ln w="9525">
                <a:noFill/>
                <a:miter lim="800000"/>
                <a:headEnd/>
                <a:tailEnd/>
              </a:ln>
            </p:spPr>
            <p:txBody>
              <a:bodyPr>
                <a:prstTxWarp prst="textNoShape">
                  <a:avLst/>
                </a:prstTxWarp>
                <a:spAutoFit/>
              </a:bodyPr>
              <a:lstStyle/>
              <a:p>
                <a:r>
                  <a:rPr lang="es-CR" b="1">
                    <a:solidFill>
                      <a:schemeClr val="bg1"/>
                    </a:solidFill>
                    <a:latin typeface="Calibri" charset="0"/>
                  </a:rPr>
                  <a:t>Participación</a:t>
                </a:r>
                <a:endParaRPr lang="es-ES" b="1">
                  <a:solidFill>
                    <a:schemeClr val="bg1"/>
                  </a:solidFill>
                  <a:latin typeface="Calibri" charset="0"/>
                </a:endParaRPr>
              </a:p>
            </p:txBody>
          </p:sp>
        </p:grpSp>
        <p:grpSp>
          <p:nvGrpSpPr>
            <p:cNvPr id="10" name="34 Grupo"/>
            <p:cNvGrpSpPr>
              <a:grpSpLocks/>
            </p:cNvGrpSpPr>
            <p:nvPr/>
          </p:nvGrpSpPr>
          <p:grpSpPr bwMode="auto">
            <a:xfrm>
              <a:off x="1979613" y="1560512"/>
              <a:ext cx="1800225" cy="1557337"/>
              <a:chOff x="3707904" y="1422018"/>
              <a:chExt cx="1800200" cy="1557308"/>
            </a:xfrm>
          </p:grpSpPr>
          <p:sp>
            <p:nvSpPr>
              <p:cNvPr id="18" name="17 Hexágono"/>
              <p:cNvSpPr/>
              <p:nvPr/>
            </p:nvSpPr>
            <p:spPr>
              <a:xfrm>
                <a:off x="3707904" y="1422018"/>
                <a:ext cx="1790309" cy="1557308"/>
              </a:xfrm>
              <a:prstGeom prst="hexagon">
                <a:avLst/>
              </a:prstGeom>
              <a:solidFill>
                <a:schemeClr val="accent2">
                  <a:lumMod val="75000"/>
                </a:schemeClr>
              </a:solidFill>
              <a:ln/>
            </p:spPr>
            <p:style>
              <a:lnRef idx="0">
                <a:schemeClr val="accent6"/>
              </a:lnRef>
              <a:fillRef idx="3">
                <a:schemeClr val="accent6"/>
              </a:fillRef>
              <a:effectRef idx="3">
                <a:schemeClr val="accent6"/>
              </a:effectRef>
              <a:fontRef idx="minor">
                <a:schemeClr val="lt1"/>
              </a:fontRef>
            </p:style>
            <p:txBody>
              <a:bodyPr anchor="ctr">
                <a:prstTxWarp prst="textNoShape">
                  <a:avLst/>
                </a:prstTxWarp>
              </a:bodyPr>
              <a:lstStyle/>
              <a:p>
                <a:pPr algn="ctr"/>
                <a:endParaRPr lang="es-MX">
                  <a:solidFill>
                    <a:srgbClr val="FFFFFF"/>
                  </a:solidFill>
                  <a:ea typeface="ＭＳ Ｐゴシック" charset="-128"/>
                  <a:cs typeface="ＭＳ Ｐゴシック" charset="-128"/>
                </a:endParaRPr>
              </a:p>
            </p:txBody>
          </p:sp>
          <p:sp>
            <p:nvSpPr>
              <p:cNvPr id="19" name="29 CuadroTexto"/>
              <p:cNvSpPr txBox="1">
                <a:spLocks noChangeArrowheads="1"/>
              </p:cNvSpPr>
              <p:nvPr/>
            </p:nvSpPr>
            <p:spPr bwMode="auto">
              <a:xfrm>
                <a:off x="3707904" y="1989269"/>
                <a:ext cx="1800200" cy="369332"/>
              </a:xfrm>
              <a:prstGeom prst="rect">
                <a:avLst/>
              </a:prstGeom>
              <a:noFill/>
              <a:ln w="9525">
                <a:noFill/>
                <a:miter lim="800000"/>
                <a:headEnd/>
                <a:tailEnd/>
              </a:ln>
            </p:spPr>
            <p:txBody>
              <a:bodyPr>
                <a:prstTxWarp prst="textNoShape">
                  <a:avLst/>
                </a:prstTxWarp>
                <a:spAutoFit/>
              </a:bodyPr>
              <a:lstStyle/>
              <a:p>
                <a:pPr algn="ctr"/>
                <a:r>
                  <a:rPr lang="es-CR" b="1">
                    <a:solidFill>
                      <a:schemeClr val="bg1"/>
                    </a:solidFill>
                    <a:latin typeface="Calibri" charset="0"/>
                  </a:rPr>
                  <a:t>Sostenibilidad</a:t>
                </a:r>
                <a:endParaRPr lang="es-ES" b="1">
                  <a:solidFill>
                    <a:schemeClr val="bg1"/>
                  </a:solidFill>
                  <a:latin typeface="Calibri" charset="0"/>
                </a:endParaRPr>
              </a:p>
            </p:txBody>
          </p:sp>
        </p:grpSp>
        <p:grpSp>
          <p:nvGrpSpPr>
            <p:cNvPr id="11" name="33 Grupo"/>
            <p:cNvGrpSpPr>
              <a:grpSpLocks/>
            </p:cNvGrpSpPr>
            <p:nvPr/>
          </p:nvGrpSpPr>
          <p:grpSpPr bwMode="auto">
            <a:xfrm>
              <a:off x="3419475" y="2352674"/>
              <a:ext cx="1800225" cy="1557338"/>
              <a:chOff x="5148064" y="2214106"/>
              <a:chExt cx="1800200" cy="1557308"/>
            </a:xfrm>
          </p:grpSpPr>
          <p:sp>
            <p:nvSpPr>
              <p:cNvPr id="16" name="15 Hexágono"/>
              <p:cNvSpPr/>
              <p:nvPr/>
            </p:nvSpPr>
            <p:spPr>
              <a:xfrm>
                <a:off x="5148064" y="2214106"/>
                <a:ext cx="1790309" cy="1557308"/>
              </a:xfrm>
              <a:prstGeom prst="hexagon">
                <a:avLst/>
              </a:prstGeom>
              <a:solidFill>
                <a:schemeClr val="accent2">
                  <a:lumMod val="75000"/>
                </a:schemeClr>
              </a:solidFill>
              <a:ln/>
            </p:spPr>
            <p:style>
              <a:lnRef idx="0">
                <a:schemeClr val="accent6"/>
              </a:lnRef>
              <a:fillRef idx="3">
                <a:schemeClr val="accent6"/>
              </a:fillRef>
              <a:effectRef idx="3">
                <a:schemeClr val="accent6"/>
              </a:effectRef>
              <a:fontRef idx="minor">
                <a:schemeClr val="lt1"/>
              </a:fontRef>
            </p:style>
            <p:txBody>
              <a:bodyPr anchor="ctr">
                <a:prstTxWarp prst="textNoShape">
                  <a:avLst/>
                </a:prstTxWarp>
              </a:bodyPr>
              <a:lstStyle/>
              <a:p>
                <a:pPr algn="ctr"/>
                <a:endParaRPr lang="es-MX">
                  <a:solidFill>
                    <a:srgbClr val="FFFFFF"/>
                  </a:solidFill>
                  <a:ea typeface="ＭＳ Ｐゴシック" charset="-128"/>
                  <a:cs typeface="ＭＳ Ｐゴシック" charset="-128"/>
                </a:endParaRPr>
              </a:p>
            </p:txBody>
          </p:sp>
          <p:sp>
            <p:nvSpPr>
              <p:cNvPr id="17" name="32 CuadroTexto"/>
              <p:cNvSpPr txBox="1">
                <a:spLocks noChangeArrowheads="1"/>
              </p:cNvSpPr>
              <p:nvPr/>
            </p:nvSpPr>
            <p:spPr bwMode="auto">
              <a:xfrm>
                <a:off x="5148064" y="2781357"/>
                <a:ext cx="1800200" cy="369332"/>
              </a:xfrm>
              <a:prstGeom prst="rect">
                <a:avLst/>
              </a:prstGeom>
              <a:noFill/>
              <a:ln w="9525">
                <a:noFill/>
                <a:miter lim="800000"/>
                <a:headEnd/>
                <a:tailEnd/>
              </a:ln>
            </p:spPr>
            <p:txBody>
              <a:bodyPr>
                <a:prstTxWarp prst="textNoShape">
                  <a:avLst/>
                </a:prstTxWarp>
                <a:spAutoFit/>
              </a:bodyPr>
              <a:lstStyle/>
              <a:p>
                <a:pPr algn="r"/>
                <a:r>
                  <a:rPr lang="es-CR" b="1">
                    <a:solidFill>
                      <a:schemeClr val="bg1"/>
                    </a:solidFill>
                    <a:latin typeface="Calibri" charset="0"/>
                  </a:rPr>
                  <a:t>Transparencia</a:t>
                </a:r>
                <a:endParaRPr lang="es-ES" b="1">
                  <a:solidFill>
                    <a:schemeClr val="bg1"/>
                  </a:solidFill>
                  <a:latin typeface="Calibri" charset="0"/>
                </a:endParaRPr>
              </a:p>
            </p:txBody>
          </p:sp>
        </p:grpSp>
        <p:sp>
          <p:nvSpPr>
            <p:cNvPr id="12" name="11 Cerrar llave"/>
            <p:cNvSpPr/>
            <p:nvPr/>
          </p:nvSpPr>
          <p:spPr>
            <a:xfrm>
              <a:off x="6084888" y="4108450"/>
              <a:ext cx="142875" cy="2520950"/>
            </a:xfrm>
            <a:prstGeom prst="rightBrac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anchor="ctr">
              <a:prstTxWarp prst="textNoShape">
                <a:avLst/>
              </a:prstTxWarp>
            </a:bodyPr>
            <a:lstStyle/>
            <a:p>
              <a:pPr algn="ctr"/>
              <a:endParaRPr lang="es-MX">
                <a:ea typeface="ＭＳ Ｐゴシック" charset="-128"/>
                <a:cs typeface="ＭＳ Ｐゴシック" charset="-128"/>
              </a:endParaRPr>
            </a:p>
          </p:txBody>
        </p:sp>
        <p:sp>
          <p:nvSpPr>
            <p:cNvPr id="13" name="12 Cerrar llave"/>
            <p:cNvSpPr/>
            <p:nvPr/>
          </p:nvSpPr>
          <p:spPr>
            <a:xfrm>
              <a:off x="6084888" y="1516062"/>
              <a:ext cx="142875" cy="252095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anchor="ctr">
              <a:prstTxWarp prst="textNoShape">
                <a:avLst/>
              </a:prstTxWarp>
            </a:bodyPr>
            <a:lstStyle/>
            <a:p>
              <a:pPr algn="ctr"/>
              <a:endParaRPr lang="es-MX">
                <a:ea typeface="ＭＳ Ｐゴシック" charset="-128"/>
                <a:cs typeface="ＭＳ Ｐゴシック" charset="-128"/>
              </a:endParaRPr>
            </a:p>
          </p:txBody>
        </p:sp>
        <p:sp>
          <p:nvSpPr>
            <p:cNvPr id="14" name="13 CuadroTexto"/>
            <p:cNvSpPr txBox="1">
              <a:spLocks noChangeArrowheads="1"/>
            </p:cNvSpPr>
            <p:nvPr/>
          </p:nvSpPr>
          <p:spPr bwMode="auto">
            <a:xfrm>
              <a:off x="6443663" y="4377530"/>
              <a:ext cx="2263591" cy="1200329"/>
            </a:xfrm>
            <a:prstGeom prst="rect">
              <a:avLst/>
            </a:prstGeom>
            <a:noFill/>
            <a:ln w="9525">
              <a:noFill/>
              <a:miter lim="800000"/>
              <a:headEnd/>
              <a:tailEnd/>
            </a:ln>
          </p:spPr>
          <p:txBody>
            <a:bodyPr wrap="square">
              <a:prstTxWarp prst="textNoShape">
                <a:avLst/>
              </a:prstTxWarp>
              <a:spAutoFit/>
            </a:bodyPr>
            <a:lstStyle/>
            <a:p>
              <a:r>
                <a:rPr lang="es-CR" dirty="0">
                  <a:latin typeface="Calibri" charset="0"/>
                </a:rPr>
                <a:t>Renovación y fortalecimiento de los principios generales de la seguridad social</a:t>
              </a:r>
              <a:endParaRPr lang="es-ES" dirty="0">
                <a:latin typeface="Calibri" charset="0"/>
              </a:endParaRPr>
            </a:p>
          </p:txBody>
        </p:sp>
        <p:sp>
          <p:nvSpPr>
            <p:cNvPr id="15" name="14 CuadroTexto"/>
            <p:cNvSpPr txBox="1">
              <a:spLocks noChangeArrowheads="1"/>
            </p:cNvSpPr>
            <p:nvPr/>
          </p:nvSpPr>
          <p:spPr bwMode="auto">
            <a:xfrm>
              <a:off x="6443663" y="2092325"/>
              <a:ext cx="2089150" cy="1200150"/>
            </a:xfrm>
            <a:prstGeom prst="rect">
              <a:avLst/>
            </a:prstGeom>
            <a:noFill/>
            <a:ln w="9525">
              <a:noFill/>
              <a:miter lim="800000"/>
              <a:headEnd/>
              <a:tailEnd/>
            </a:ln>
          </p:spPr>
          <p:txBody>
            <a:bodyPr>
              <a:prstTxWarp prst="textNoShape">
                <a:avLst/>
              </a:prstTxWarp>
              <a:spAutoFit/>
            </a:bodyPr>
            <a:lstStyle/>
            <a:p>
              <a:r>
                <a:rPr lang="es-CR" dirty="0">
                  <a:latin typeface="Calibri" charset="0"/>
                </a:rPr>
                <a:t>Complementación y modernización del marco ético de la seguridad social</a:t>
              </a:r>
              <a:endParaRPr lang="es-ES" dirty="0">
                <a:latin typeface="Calibri" charset="0"/>
              </a:endParaRPr>
            </a:p>
          </p:txBody>
        </p:sp>
      </p:grpSp>
      <p:sp>
        <p:nvSpPr>
          <p:cNvPr id="28" name="3 Marcador de pie de página"/>
          <p:cNvSpPr>
            <a:spLocks noGrp="1"/>
          </p:cNvSpPr>
          <p:nvPr>
            <p:ph type="ftr" sz="quarter" idx="11"/>
          </p:nvPr>
        </p:nvSpPr>
        <p:spPr>
          <a:xfrm>
            <a:off x="3438525" y="6583680"/>
            <a:ext cx="3352800" cy="274320"/>
          </a:xfrm>
        </p:spPr>
        <p:txBody>
          <a:bodyPr/>
          <a:lstStyle/>
          <a:p>
            <a:r>
              <a:rPr lang="en-US" smtClean="0"/>
              <a:t>Maria del Rocío Sáenz, Universidad de Costa Rica</a:t>
            </a:r>
            <a:endParaRPr lang="en-US"/>
          </a:p>
        </p:txBody>
      </p:sp>
    </p:spTree>
    <p:extLst>
      <p:ext uri="{BB962C8B-B14F-4D97-AF65-F5344CB8AC3E}">
        <p14:creationId xmlns:p14="http://schemas.microsoft.com/office/powerpoint/2010/main" xmlns="" val="4792894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Cuadrícula.thmx</Template>
  <TotalTime>336</TotalTime>
  <Words>2573</Words>
  <Application>Microsoft Office PowerPoint</Application>
  <PresentationFormat>Presentación en pantalla (4:3)</PresentationFormat>
  <Paragraphs>520</Paragraphs>
  <Slides>32</Slides>
  <Notes>10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32</vt:i4>
      </vt:variant>
    </vt:vector>
  </HeadingPairs>
  <TitlesOfParts>
    <vt:vector size="34" baseType="lpstr">
      <vt:lpstr>Cuadrícula</vt:lpstr>
      <vt:lpstr>Gráfico</vt:lpstr>
      <vt:lpstr>Determinantes sociales</vt:lpstr>
      <vt:lpstr>Un debate entre dos reinos</vt:lpstr>
      <vt:lpstr>Marco Conceptual</vt:lpstr>
      <vt:lpstr>Premisas desde la ética humanista</vt:lpstr>
      <vt:lpstr>Diapositiva 5</vt:lpstr>
      <vt:lpstr>Costa Rica:  sistema de salud exitoso</vt:lpstr>
      <vt:lpstr>Costa Rica: sistema unificado con gasto público relativamente alto y énfasis histórico en la equidad (acciones sobre determinantes sociales de salud)</vt:lpstr>
      <vt:lpstr>Modelo de atención “integral”? </vt:lpstr>
      <vt:lpstr>pacto social costarricense  con la seguridad social</vt:lpstr>
      <vt:lpstr>   De estructura piramidal a redes de servicios    </vt:lpstr>
      <vt:lpstr>  sintetizando un marco ético</vt:lpstr>
      <vt:lpstr>Retos y reflexiones finales:  sintetizando un marco ético</vt:lpstr>
      <vt:lpstr>Sistema de salud y determinantes</vt:lpstr>
      <vt:lpstr>…entonces…qué tipo de decisiones son importantes  </vt:lpstr>
      <vt:lpstr>Disponibilidad de recursos humanos y acceso a medicamentos</vt:lpstr>
      <vt:lpstr>Disponibilidad de recursos humanos</vt:lpstr>
      <vt:lpstr>Acceso a medicamentos</vt:lpstr>
      <vt:lpstr>Sistema de salud y determinantes</vt:lpstr>
      <vt:lpstr>Cuestionamientos:</vt:lpstr>
      <vt:lpstr>Mapa del Sistema de Salud de Costa Rica</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Medir la protección financiera encuestas de hogares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del Rocio Saenz Madrigal</dc:creator>
  <cp:lastModifiedBy>PLATAFORMA</cp:lastModifiedBy>
  <cp:revision>36</cp:revision>
  <dcterms:created xsi:type="dcterms:W3CDTF">2013-05-05T18:58:16Z</dcterms:created>
  <dcterms:modified xsi:type="dcterms:W3CDTF">2013-05-09T21:19:05Z</dcterms:modified>
</cp:coreProperties>
</file>